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2"/>
  </p:notesMasterIdLst>
  <p:handoutMasterIdLst>
    <p:handoutMasterId r:id="rId93"/>
  </p:handoutMasterIdLst>
  <p:sldIdLst>
    <p:sldId id="256" r:id="rId2"/>
    <p:sldId id="333" r:id="rId3"/>
    <p:sldId id="318" r:id="rId4"/>
    <p:sldId id="274" r:id="rId5"/>
    <p:sldId id="273" r:id="rId6"/>
    <p:sldId id="272" r:id="rId7"/>
    <p:sldId id="285" r:id="rId8"/>
    <p:sldId id="286" r:id="rId9"/>
    <p:sldId id="287" r:id="rId10"/>
    <p:sldId id="281" r:id="rId11"/>
    <p:sldId id="278" r:id="rId12"/>
    <p:sldId id="288" r:id="rId13"/>
    <p:sldId id="319" r:id="rId14"/>
    <p:sldId id="283" r:id="rId15"/>
    <p:sldId id="299" r:id="rId16"/>
    <p:sldId id="298" r:id="rId17"/>
    <p:sldId id="259" r:id="rId18"/>
    <p:sldId id="335" r:id="rId19"/>
    <p:sldId id="336" r:id="rId20"/>
    <p:sldId id="337" r:id="rId21"/>
    <p:sldId id="338" r:id="rId22"/>
    <p:sldId id="339" r:id="rId23"/>
    <p:sldId id="280" r:id="rId24"/>
    <p:sldId id="340" r:id="rId25"/>
    <p:sldId id="300" r:id="rId26"/>
    <p:sldId id="371" r:id="rId27"/>
    <p:sldId id="284" r:id="rId28"/>
    <p:sldId id="301" r:id="rId29"/>
    <p:sldId id="282" r:id="rId30"/>
    <p:sldId id="343" r:id="rId31"/>
    <p:sldId id="302" r:id="rId32"/>
    <p:sldId id="323" r:id="rId33"/>
    <p:sldId id="398" r:id="rId34"/>
    <p:sldId id="312" r:id="rId35"/>
    <p:sldId id="370" r:id="rId36"/>
    <p:sldId id="348" r:id="rId37"/>
    <p:sldId id="400" r:id="rId38"/>
    <p:sldId id="260" r:id="rId39"/>
    <p:sldId id="399" r:id="rId40"/>
    <p:sldId id="266" r:id="rId41"/>
    <p:sldId id="267" r:id="rId42"/>
    <p:sldId id="262" r:id="rId43"/>
    <p:sldId id="270" r:id="rId44"/>
    <p:sldId id="268" r:id="rId45"/>
    <p:sldId id="329" r:id="rId46"/>
    <p:sldId id="308" r:id="rId47"/>
    <p:sldId id="275" r:id="rId48"/>
    <p:sldId id="258" r:id="rId49"/>
    <p:sldId id="346" r:id="rId50"/>
    <p:sldId id="291" r:id="rId51"/>
    <p:sldId id="290" r:id="rId52"/>
    <p:sldId id="396" r:id="rId53"/>
    <p:sldId id="395" r:id="rId54"/>
    <p:sldId id="373" r:id="rId55"/>
    <p:sldId id="332" r:id="rId56"/>
    <p:sldId id="292" r:id="rId57"/>
    <p:sldId id="309" r:id="rId58"/>
    <p:sldId id="327" r:id="rId59"/>
    <p:sldId id="276" r:id="rId60"/>
    <p:sldId id="363" r:id="rId61"/>
    <p:sldId id="366" r:id="rId62"/>
    <p:sldId id="392" r:id="rId63"/>
    <p:sldId id="383" r:id="rId64"/>
    <p:sldId id="375" r:id="rId65"/>
    <p:sldId id="365" r:id="rId66"/>
    <p:sldId id="378" r:id="rId67"/>
    <p:sldId id="368" r:id="rId68"/>
    <p:sldId id="367" r:id="rId69"/>
    <p:sldId id="385" r:id="rId70"/>
    <p:sldId id="394" r:id="rId71"/>
    <p:sldId id="401" r:id="rId72"/>
    <p:sldId id="369" r:id="rId73"/>
    <p:sldId id="391" r:id="rId74"/>
    <p:sldId id="402" r:id="rId75"/>
    <p:sldId id="304" r:id="rId76"/>
    <p:sldId id="350" r:id="rId77"/>
    <p:sldId id="357" r:id="rId78"/>
    <p:sldId id="351" r:id="rId79"/>
    <p:sldId id="356" r:id="rId80"/>
    <p:sldId id="306" r:id="rId81"/>
    <p:sldId id="277" r:id="rId82"/>
    <p:sldId id="352" r:id="rId83"/>
    <p:sldId id="353" r:id="rId84"/>
    <p:sldId id="354" r:id="rId85"/>
    <p:sldId id="355" r:id="rId86"/>
    <p:sldId id="347" r:id="rId87"/>
    <p:sldId id="397" r:id="rId88"/>
    <p:sldId id="257" r:id="rId89"/>
    <p:sldId id="380" r:id="rId90"/>
    <p:sldId id="388"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3FF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4" autoAdjust="0"/>
    <p:restoredTop sz="94638" autoAdjust="0"/>
  </p:normalViewPr>
  <p:slideViewPr>
    <p:cSldViewPr snapToGrid="0" snapToObjects="1" showGuides="1">
      <p:cViewPr>
        <p:scale>
          <a:sx n="100" d="100"/>
          <a:sy n="100" d="100"/>
        </p:scale>
        <p:origin x="-2968" y="-728"/>
      </p:cViewPr>
      <p:guideLst>
        <p:guide orient="horz" pos="2173"/>
        <p:guide pos="2869"/>
      </p:guideLst>
    </p:cSldViewPr>
  </p:slideViewPr>
  <p:notesTextViewPr>
    <p:cViewPr>
      <p:scale>
        <a:sx n="100" d="100"/>
        <a:sy n="100" d="100"/>
      </p:scale>
      <p:origin x="0" y="0"/>
    </p:cViewPr>
  </p:notesTextViewPr>
  <p:sorterViewPr>
    <p:cViewPr>
      <p:scale>
        <a:sx n="89" d="100"/>
        <a:sy n="89" d="100"/>
      </p:scale>
      <p:origin x="0" y="0"/>
    </p:cViewPr>
  </p:sorterViewPr>
  <p:notesViewPr>
    <p:cSldViewPr snapToGrid="0" snapToObjects="1" showGuides="1">
      <p:cViewPr varScale="1">
        <p:scale>
          <a:sx n="104" d="100"/>
          <a:sy n="104" d="100"/>
        </p:scale>
        <p:origin x="-4760" y="-104"/>
      </p:cViewPr>
      <p:guideLst>
        <p:guide orient="horz" pos="2703"/>
        <p:guide pos="2168"/>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handoutMaster" Target="handoutMasters/handout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Modeling an Operations Oriented Industry</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Nov 20, 2016</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E802E-DB81-144D-AC08-40DACA6D89CE}" type="slidenum">
              <a:rPr lang="en-US" smtClean="0"/>
              <a:pPr/>
              <a:t>‹#›</a:t>
            </a:fld>
            <a:endParaRPr lang="en-US"/>
          </a:p>
        </p:txBody>
      </p:sp>
    </p:spTree>
    <p:extLst>
      <p:ext uri="{BB962C8B-B14F-4D97-AF65-F5344CB8AC3E}">
        <p14:creationId xmlns:p14="http://schemas.microsoft.com/office/powerpoint/2010/main" val="347189918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ctr">
              <a:defRPr sz="1400"/>
            </a:lvl1pPr>
          </a:lstStyle>
          <a:p>
            <a:r>
              <a:rPr lang="en-US" dirty="0" smtClean="0"/>
              <a:t>Modeling an Operations Oriented Industry</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Nov 20, 2016</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59DE67-0949-4A43-A6C1-445E135A6E9A}" type="slidenum">
              <a:rPr lang="en-US" smtClean="0"/>
              <a:pPr/>
              <a:t>‹#›</a:t>
            </a:fld>
            <a:endParaRPr lang="en-US"/>
          </a:p>
        </p:txBody>
      </p:sp>
    </p:spTree>
    <p:extLst>
      <p:ext uri="{BB962C8B-B14F-4D97-AF65-F5344CB8AC3E}">
        <p14:creationId xmlns:p14="http://schemas.microsoft.com/office/powerpoint/2010/main" val="2701876912"/>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400" kern="1200">
        <a:solidFill>
          <a:schemeClr val="tx1"/>
        </a:solidFill>
        <a:latin typeface="Arial"/>
        <a:ea typeface="+mn-ea"/>
        <a:cs typeface="+mn-cs"/>
      </a:defRPr>
    </a:lvl1pPr>
    <a:lvl2pPr marL="457200" algn="l" defTabSz="457200" rtl="0" eaLnBrk="1" latinLnBrk="0" hangingPunct="1">
      <a:defRPr sz="1400" kern="1200">
        <a:solidFill>
          <a:schemeClr val="tx1"/>
        </a:solidFill>
        <a:latin typeface="Arial"/>
        <a:ea typeface="+mn-ea"/>
        <a:cs typeface="+mn-cs"/>
      </a:defRPr>
    </a:lvl2pPr>
    <a:lvl3pPr marL="914400" algn="l" defTabSz="457200" rtl="0" eaLnBrk="1" latinLnBrk="0" hangingPunct="1">
      <a:defRPr sz="1400" kern="1200">
        <a:solidFill>
          <a:schemeClr val="tx1"/>
        </a:solidFill>
        <a:latin typeface="Arial"/>
        <a:ea typeface="+mn-ea"/>
        <a:cs typeface="+mn-cs"/>
      </a:defRPr>
    </a:lvl3pPr>
    <a:lvl4pPr marL="1371600" algn="l" defTabSz="457200" rtl="0" eaLnBrk="1" latinLnBrk="0" hangingPunct="1">
      <a:defRPr sz="1400" kern="1200">
        <a:solidFill>
          <a:schemeClr val="tx1"/>
        </a:solidFill>
        <a:latin typeface="Arial"/>
        <a:ea typeface="+mn-ea"/>
        <a:cs typeface="+mn-cs"/>
      </a:defRPr>
    </a:lvl4pPr>
    <a:lvl5pPr marL="1828800" algn="l" defTabSz="457200" rtl="0" eaLnBrk="1" latinLnBrk="0" hangingPunct="1">
      <a:defRPr sz="14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any number of industries that might be used here.  What I am about to show you is one industry that can provide a great amount of interest during a single operating session.</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1</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458264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latin typeface="Arial"/>
                <a:ea typeface="+mn-ea"/>
                <a:cs typeface="+mn-cs"/>
              </a:rPr>
              <a:t>Although the map is slightly hard to read, it makes an important point about the kinds of sweeteners we use in the USA, and where they are grown. </a:t>
            </a:r>
            <a:r>
              <a:rPr lang="en-US" sz="1400" b="1" kern="1200" dirty="0" smtClean="0">
                <a:solidFill>
                  <a:schemeClr val="tx1"/>
                </a:solidFill>
                <a:latin typeface="Arial"/>
                <a:ea typeface="+mn-ea"/>
                <a:cs typeface="+mn-cs"/>
              </a:rPr>
              <a:t>Sugar cane</a:t>
            </a:r>
            <a:r>
              <a:rPr lang="en-US" sz="1400" kern="1200" dirty="0" smtClean="0">
                <a:solidFill>
                  <a:schemeClr val="tx1"/>
                </a:solidFill>
                <a:latin typeface="Arial"/>
                <a:ea typeface="+mn-ea"/>
                <a:cs typeface="+mn-cs"/>
              </a:rPr>
              <a:t>, a tropical grass with sweet, sugary juice in its stalks, is grown in Florida, southern Texas, and Hawaii (</a:t>
            </a:r>
            <a:r>
              <a:rPr lang="en-US" sz="1400" b="1" kern="1200" dirty="0" smtClean="0">
                <a:solidFill>
                  <a:schemeClr val="tx1"/>
                </a:solidFill>
                <a:latin typeface="Arial"/>
                <a:ea typeface="+mn-ea"/>
                <a:cs typeface="+mn-cs"/>
              </a:rPr>
              <a:t>red on the map</a:t>
            </a:r>
            <a:r>
              <a:rPr lang="en-US" sz="1400" kern="1200" dirty="0" smtClean="0">
                <a:solidFill>
                  <a:schemeClr val="tx1"/>
                </a:solidFill>
                <a:latin typeface="Arial"/>
                <a:ea typeface="+mn-ea"/>
                <a:cs typeface="+mn-cs"/>
              </a:rPr>
              <a:t>). </a:t>
            </a:r>
            <a:r>
              <a:rPr lang="en-US" sz="1400" b="1" kern="1200" dirty="0" smtClean="0">
                <a:solidFill>
                  <a:schemeClr val="tx1"/>
                </a:solidFill>
                <a:latin typeface="Arial"/>
                <a:ea typeface="+mn-ea"/>
                <a:cs typeface="+mn-cs"/>
              </a:rPr>
              <a:t>Sugar beets, grown in areas shown in blue</a:t>
            </a:r>
            <a:r>
              <a:rPr lang="en-US" sz="1400" kern="1200" dirty="0" smtClean="0">
                <a:solidFill>
                  <a:schemeClr val="tx1"/>
                </a:solidFill>
                <a:latin typeface="Arial"/>
                <a:ea typeface="+mn-ea"/>
                <a:cs typeface="+mn-cs"/>
              </a:rPr>
              <a:t>, are concentrated in the north, primarily because storing the beets after harvest is easier in cool climates. Beets provide an important sweetener for mid-latitude states and nations. Michigan sugar (under the Meijer, Pioneer and other local brands) comes primarily from sugar beets. Lastly, </a:t>
            </a:r>
            <a:r>
              <a:rPr lang="en-US" sz="1400" b="1" kern="1200" dirty="0" smtClean="0">
                <a:solidFill>
                  <a:schemeClr val="tx1"/>
                </a:solidFill>
                <a:latin typeface="Arial"/>
                <a:ea typeface="+mn-ea"/>
                <a:cs typeface="+mn-cs"/>
              </a:rPr>
              <a:t>corn syrup</a:t>
            </a:r>
            <a:r>
              <a:rPr lang="en-US" sz="1400" kern="1200" dirty="0" smtClean="0">
                <a:solidFill>
                  <a:schemeClr val="tx1"/>
                </a:solidFill>
                <a:latin typeface="Arial"/>
                <a:ea typeface="+mn-ea"/>
                <a:cs typeface="+mn-cs"/>
              </a:rPr>
              <a:t>, made from corn kernels, is becoming the sweetener of choice for many kinds of foods such as soda. Wherever corn is grown (</a:t>
            </a:r>
            <a:r>
              <a:rPr lang="en-US" sz="1400" b="1" kern="1200" dirty="0" smtClean="0">
                <a:solidFill>
                  <a:schemeClr val="tx1"/>
                </a:solidFill>
                <a:latin typeface="Arial"/>
                <a:ea typeface="+mn-ea"/>
                <a:cs typeface="+mn-cs"/>
              </a:rPr>
              <a:t>yellow areas</a:t>
            </a:r>
            <a:r>
              <a:rPr lang="en-US" sz="1400" kern="1200" dirty="0" smtClean="0">
                <a:solidFill>
                  <a:schemeClr val="tx1"/>
                </a:solidFill>
                <a:latin typeface="Arial"/>
                <a:ea typeface="+mn-ea"/>
                <a:cs typeface="+mn-cs"/>
              </a:rPr>
              <a:t>), high fructose corn syrup can be an important byproduct.</a:t>
            </a:r>
          </a:p>
          <a:p>
            <a:endParaRPr lang="en-US" dirty="0"/>
          </a:p>
          <a:p>
            <a:r>
              <a:rPr lang="en-US" dirty="0" smtClean="0"/>
              <a:t>Sugar beets </a:t>
            </a:r>
            <a:r>
              <a:rPr lang="mr-IN" dirty="0" smtClean="0"/>
              <a:t>–</a:t>
            </a:r>
            <a:r>
              <a:rPr lang="en-US" dirty="0" smtClean="0"/>
              <a:t> BLUE</a:t>
            </a:r>
          </a:p>
          <a:p>
            <a:r>
              <a:rPr lang="en-US" dirty="0" smtClean="0"/>
              <a:t>Cane </a:t>
            </a:r>
            <a:r>
              <a:rPr lang="mr-IN" dirty="0" smtClean="0"/>
              <a:t>–</a:t>
            </a:r>
            <a:r>
              <a:rPr lang="en-US" dirty="0" smtClean="0"/>
              <a:t> RED</a:t>
            </a:r>
          </a:p>
          <a:p>
            <a:r>
              <a:rPr lang="en-US" dirty="0" smtClean="0"/>
              <a:t>Corn syrup - YELLOW</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10</a:t>
            </a:fld>
            <a:endParaRPr lang="en-US" dirty="0"/>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208688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map of the Sugar Beet Industry today</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11</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686022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Personnaly</a:t>
            </a:r>
            <a:r>
              <a:rPr lang="en-US" dirty="0" smtClean="0"/>
              <a:t>, I believe that if you are going to model an industry, you first must have a basic understanding of how it functions.</a:t>
            </a:r>
          </a:p>
          <a:p>
            <a:endParaRPr lang="en-US" dirty="0"/>
          </a:p>
          <a:p>
            <a:r>
              <a:rPr lang="en-US" dirty="0" smtClean="0"/>
              <a:t>Thus we will look at these steps in processing beets into pure sugar.</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12</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506496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must get them out of the ground.</a:t>
            </a:r>
          </a:p>
          <a:p>
            <a:endParaRPr lang="en-US" dirty="0"/>
          </a:p>
          <a:p>
            <a:r>
              <a:rPr lang="en-US" dirty="0" smtClean="0"/>
              <a:t>The beet RUSH starts in the early fall as temperatures get cooler.</a:t>
            </a:r>
          </a:p>
          <a:p>
            <a:endParaRPr lang="en-US" dirty="0"/>
          </a:p>
          <a:p>
            <a:r>
              <a:rPr lang="en-US" dirty="0" smtClean="0"/>
              <a:t>TOPPER removes the green tops which are used as silage.</a:t>
            </a:r>
          </a:p>
          <a:p>
            <a:endParaRPr lang="en-US" dirty="0"/>
          </a:p>
          <a:p>
            <a:r>
              <a:rPr lang="en-US" dirty="0" smtClean="0"/>
              <a:t>DIGGER pull the beets from the ground </a:t>
            </a:r>
          </a:p>
          <a:p>
            <a:endParaRPr lang="en-US" dirty="0"/>
          </a:p>
          <a:p>
            <a:r>
              <a:rPr lang="en-US" dirty="0" smtClean="0"/>
              <a:t>PINCH </a:t>
            </a:r>
            <a:r>
              <a:rPr lang="en-US" dirty="0"/>
              <a:t>WHEEL </a:t>
            </a:r>
            <a:r>
              <a:rPr lang="en-US" dirty="0" smtClean="0"/>
              <a:t>harvester lifts the beets to a conveyer that deposits them in a truck moving along side.</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13</a:t>
            </a:fld>
            <a:endParaRPr lang="en-US" dirty="0"/>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937695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Pinch Wheel Harvester in action.</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14</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234915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out of the ground the beets begin to turn their sucrose into starch, so it very important to get them to the factory as soon as possible.</a:t>
            </a:r>
          </a:p>
          <a:p>
            <a:endParaRPr lang="en-US" dirty="0"/>
          </a:p>
          <a:p>
            <a:r>
              <a:rPr lang="en-US" dirty="0" smtClean="0"/>
              <a:t>The farm trucks take them to a centralized location or BEET DUMP for transport to the factory.</a:t>
            </a:r>
          </a:p>
          <a:p>
            <a:endParaRPr lang="en-US" dirty="0"/>
          </a:p>
          <a:p>
            <a:r>
              <a:rPr lang="en-US" dirty="0" smtClean="0"/>
              <a:t>Trucks are weighed going into the dump and coming out to determine the actual weight of the product being shipped.</a:t>
            </a:r>
          </a:p>
          <a:p>
            <a:endParaRPr lang="en-US" dirty="0"/>
          </a:p>
          <a:p>
            <a:r>
              <a:rPr lang="en-US" dirty="0" smtClean="0"/>
              <a:t>A Sample of each shipment is taken (6-8 beets) and sent to the lab to determine the sucrose content of the shipment.  The farmer is paid based on the sample and the weight.</a:t>
            </a:r>
          </a:p>
          <a:p>
            <a:endParaRPr lang="en-US" dirty="0"/>
          </a:p>
          <a:p>
            <a:r>
              <a:rPr lang="en-US" dirty="0" smtClean="0"/>
              <a:t>Beets are loaded onto railcars for transport.</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15</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516731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beets being loaded into rail cars at the dump using a simple conveyer system.</a:t>
            </a:r>
          </a:p>
          <a:p>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16</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854900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Complex beet loader.  During the loading process, debris such as rocks and dirt is shaken off the beets, and fall into a hopper at the top of the conveyor.</a:t>
            </a:r>
          </a:p>
          <a:p>
            <a:endParaRPr lang="en-US" dirty="0"/>
          </a:p>
          <a:p>
            <a:r>
              <a:rPr lang="en-US" dirty="0" smtClean="0"/>
              <a:t>This debris is returned to the truck to be weighed during the out bound process.</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17</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667486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MODEL A BEET DUMP?</a:t>
            </a:r>
          </a:p>
          <a:p>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18</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44869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19</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9889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industry can require the numbers and varieties of rolling stock that you see here.</a:t>
            </a:r>
          </a:p>
          <a:p>
            <a:endParaRPr lang="en-US" dirty="0"/>
          </a:p>
          <a:p>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2</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67750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20</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479355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21</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064854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“beet rush” railroads would use any, and all, rolling stock available.</a:t>
            </a:r>
          </a:p>
          <a:p>
            <a:endParaRPr lang="en-US" dirty="0"/>
          </a:p>
          <a:p>
            <a:r>
              <a:rPr lang="en-US" dirty="0" smtClean="0"/>
              <a:t>Open top cars were preferred and composite cars with wood sides were favored over steel cars.</a:t>
            </a:r>
          </a:p>
          <a:p>
            <a:endParaRPr lang="en-US" dirty="0" smtClean="0"/>
          </a:p>
          <a:p>
            <a:r>
              <a:rPr lang="en-US" dirty="0" smtClean="0"/>
              <a:t>Black, steel hoppers were used, but the black, steel added heat from the sun’s radiation that broke down the beets and caused degeneration of the sucrose.  The advent of aluminum (silver) hoppers helped to solve this problem.</a:t>
            </a:r>
          </a:p>
          <a:p>
            <a:endParaRPr lang="en-US" dirty="0"/>
          </a:p>
          <a:p>
            <a:r>
              <a:rPr lang="en-US" dirty="0" smtClean="0"/>
              <a:t>Box cars were also used, similar to their use in transporting grains.</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22</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310730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typical composite, drop bottom gondola.  </a:t>
            </a:r>
          </a:p>
          <a:p>
            <a:endParaRPr lang="en-US" dirty="0"/>
          </a:p>
          <a:p>
            <a:r>
              <a:rPr lang="en-US" dirty="0" smtClean="0"/>
              <a:t>Many of these cars were “stored” for use during the beet rush in California.  At the end of there service, they were not allowed to be used in interchange service due to their older, friction bearing trucks.</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23</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536946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DO YOU FIND SIMILAR MODELS?</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24</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7995873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25</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803404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a water filled ditch.</a:t>
            </a:r>
          </a:p>
          <a:p>
            <a:endParaRPr lang="en-US" dirty="0"/>
          </a:p>
          <a:p>
            <a:r>
              <a:rPr lang="en-US" dirty="0" smtClean="0"/>
              <a:t>Beets float while the debris sink to the bottom.</a:t>
            </a:r>
          </a:p>
          <a:p>
            <a:endParaRPr lang="en-US" dirty="0"/>
          </a:p>
          <a:p>
            <a:r>
              <a:rPr lang="en-US" dirty="0" smtClean="0"/>
              <a:t>Flumes were approximately 3 feet deep.</a:t>
            </a:r>
          </a:p>
          <a:p>
            <a:endParaRPr lang="en-US" dirty="0"/>
          </a:p>
          <a:p>
            <a:r>
              <a:rPr lang="en-US" dirty="0" smtClean="0"/>
              <a:t>The highline was carried on trestles above the flumes.</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26</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370686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schematic of the sugar beet process.</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27</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260906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Cossettes are similar in size and shape to “French fries”</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28</a:t>
            </a:fld>
            <a:endParaRPr lang="en-US" dirty="0"/>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688159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the cossettes have released their sugar content, they are dried and molded into pellets with are used for animal feed.</a:t>
            </a:r>
          </a:p>
          <a:p>
            <a:endParaRPr lang="en-US" dirty="0"/>
          </a:p>
          <a:p>
            <a:r>
              <a:rPr lang="en-US" dirty="0" smtClean="0"/>
              <a:t>Beside sucrose, sugar beets are high in other nutrients which make the cossettes a valuable feed source for livestock.</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29</a:t>
            </a:fld>
            <a:endParaRPr lang="en-US" dirty="0"/>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763094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present to you the sugar beet industry.  An industry that encompassed a majority of the United States during the 19</a:t>
            </a:r>
            <a:r>
              <a:rPr lang="en-US" baseline="30000" dirty="0" smtClean="0"/>
              <a:t>th</a:t>
            </a:r>
            <a:r>
              <a:rPr lang="en-US" dirty="0" smtClean="0"/>
              <a:t> </a:t>
            </a:r>
            <a:r>
              <a:rPr lang="en-US" dirty="0" err="1" smtClean="0"/>
              <a:t>nds</a:t>
            </a:r>
            <a:r>
              <a:rPr lang="en-US" dirty="0" smtClean="0"/>
              <a:t> 20</a:t>
            </a:r>
            <a:r>
              <a:rPr lang="en-US" baseline="30000" dirty="0" smtClean="0"/>
              <a:t>th</a:t>
            </a:r>
            <a:r>
              <a:rPr lang="en-US" dirty="0" smtClean="0"/>
              <a:t> centuries.</a:t>
            </a:r>
          </a:p>
          <a:p>
            <a:endParaRPr lang="en-US" dirty="0"/>
          </a:p>
          <a:p>
            <a:r>
              <a:rPr lang="en-US" dirty="0" smtClean="0"/>
              <a:t>Here is a list of the topics we will discuss today.</a:t>
            </a:r>
          </a:p>
          <a:p>
            <a:endParaRPr lang="en-US" dirty="0"/>
          </a:p>
          <a:p>
            <a:r>
              <a:rPr lang="en-US" dirty="0" smtClean="0"/>
              <a:t>Although we are talking about the sugar beet  process, the details and requirements are very similar to those of the Sugar Cane process/industry.</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3</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972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Diffusers are apparatus in which hot water is passed over the cossettes causing them to release the sugar </a:t>
            </a:r>
            <a:r>
              <a:rPr lang="mr-IN" dirty="0" smtClean="0"/>
              <a:t>–</a:t>
            </a:r>
            <a:r>
              <a:rPr lang="en-US" dirty="0" smtClean="0"/>
              <a:t> creating RAW JUICE</a:t>
            </a:r>
          </a:p>
          <a:p>
            <a:endParaRPr lang="en-US" dirty="0"/>
          </a:p>
          <a:p>
            <a:r>
              <a:rPr lang="en-US" dirty="0" smtClean="0"/>
              <a:t>The used cossettes, or pulp, exit the diffuser at about 95% moisture but low in sucrose. This is dried and pressed into pellets.</a:t>
            </a:r>
          </a:p>
          <a:p>
            <a:endParaRPr lang="en-US" dirty="0"/>
          </a:p>
          <a:p>
            <a:r>
              <a:rPr lang="en-US" dirty="0" smtClean="0"/>
              <a:t>The </a:t>
            </a:r>
            <a:r>
              <a:rPr lang="en-US" dirty="0" err="1" smtClean="0"/>
              <a:t>carbonatation</a:t>
            </a:r>
            <a:r>
              <a:rPr lang="en-US" dirty="0" smtClean="0"/>
              <a:t> process removes impurities using milk of line usually created on site. This leave THIN JUICE</a:t>
            </a:r>
          </a:p>
          <a:p>
            <a:endParaRPr lang="en-US" dirty="0"/>
          </a:p>
          <a:p>
            <a:r>
              <a:rPr lang="en-US" dirty="0" smtClean="0"/>
              <a:t>The thin juice is sent to Evaporators which remove much the excess water leaving THICK JUICE, which enters the crystallization process in which the syrup is boiled in a vacuum leaving a very tick syrup called </a:t>
            </a:r>
            <a:r>
              <a:rPr lang="en-US" i="1" dirty="0" err="1" smtClean="0"/>
              <a:t>massecuite</a:t>
            </a:r>
            <a:r>
              <a:rPr lang="en-US" dirty="0" smtClean="0"/>
              <a:t> (“Cooked Mass”).</a:t>
            </a:r>
          </a:p>
          <a:p>
            <a:endParaRPr lang="en-US" dirty="0"/>
          </a:p>
          <a:p>
            <a:r>
              <a:rPr lang="en-US" dirty="0" err="1" smtClean="0"/>
              <a:t>Massecuite</a:t>
            </a:r>
            <a:r>
              <a:rPr lang="en-US" dirty="0" smtClean="0"/>
              <a:t> is run through centrifuges extracting sugar and creating crystals of pure sugar.</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30</a:t>
            </a:fld>
            <a:endParaRPr lang="en-US" dirty="0"/>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592442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Sugar, having been extracted and crystallized, the remaining syrup is returned to the process to be reprocessed.</a:t>
            </a:r>
          </a:p>
          <a:p>
            <a:endParaRPr lang="en-US" dirty="0"/>
          </a:p>
          <a:p>
            <a:r>
              <a:rPr lang="en-US" dirty="0" smtClean="0"/>
              <a:t>One final product of the process is the syrup which does not get processed is sold as molasses.</a:t>
            </a:r>
          </a:p>
          <a:p>
            <a:endParaRPr lang="en-US" dirty="0"/>
          </a:p>
          <a:p>
            <a:r>
              <a:rPr lang="en-US" dirty="0" smtClean="0"/>
              <a:t>THERE YOU HAVE IT.  NOW HOW CAN WE MODEL IT?</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31</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188091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8500"/>
            <a:ext cx="4572000" cy="3429000"/>
          </a:xfrm>
        </p:spPr>
      </p:sp>
      <p:sp>
        <p:nvSpPr>
          <p:cNvPr id="3" name="Notes Placeholder 2"/>
          <p:cNvSpPr>
            <a:spLocks noGrp="1"/>
          </p:cNvSpPr>
          <p:nvPr>
            <p:ph type="body" idx="1"/>
          </p:nvPr>
        </p:nvSpPr>
        <p:spPr/>
        <p:txBody>
          <a:bodyPr/>
          <a:lstStyle/>
          <a:p>
            <a:r>
              <a:rPr lang="en-US" dirty="0" smtClean="0"/>
              <a:t>Real sugar beet factories are huge with numerous </a:t>
            </a:r>
            <a:r>
              <a:rPr lang="en-US" dirty="0"/>
              <a:t>buildings </a:t>
            </a:r>
            <a:r>
              <a:rPr lang="en-US" dirty="0" smtClean="0"/>
              <a:t>required </a:t>
            </a:r>
            <a:r>
              <a:rPr lang="en-US" dirty="0"/>
              <a:t>for variety of functions:  Mill, boiler house, warehouses, administration, </a:t>
            </a:r>
            <a:r>
              <a:rPr lang="en-US" dirty="0" smtClean="0"/>
              <a:t>silos, etc.</a:t>
            </a:r>
          </a:p>
          <a:p>
            <a:endParaRPr lang="en-US" dirty="0"/>
          </a:p>
          <a:p>
            <a:r>
              <a:rPr lang="en-US" dirty="0" smtClean="0"/>
              <a:t>By using </a:t>
            </a:r>
            <a:r>
              <a:rPr lang="en-US" i="1" dirty="0" smtClean="0"/>
              <a:t>selective compression </a:t>
            </a:r>
            <a:r>
              <a:rPr lang="en-US" dirty="0" smtClean="0"/>
              <a:t>it can be modeled.</a:t>
            </a:r>
          </a:p>
          <a:p>
            <a:endParaRPr lang="en-US" dirty="0"/>
          </a:p>
          <a:p>
            <a:r>
              <a:rPr lang="en-US" dirty="0" smtClean="0"/>
              <a:t>Here is an example of the actual size of a factory.</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32</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2308682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aerial shot of the factory at Brighton, Colorado.</a:t>
            </a:r>
          </a:p>
          <a:p>
            <a:endParaRPr lang="en-US" dirty="0"/>
          </a:p>
          <a:p>
            <a:r>
              <a:rPr lang="en-US" dirty="0" smtClean="0"/>
              <a:t>Using the measurement tool in Google Earth, we can get the approximate dimensions of this facility.</a:t>
            </a:r>
          </a:p>
          <a:p>
            <a:endParaRPr lang="en-US" dirty="0"/>
          </a:p>
          <a:p>
            <a:r>
              <a:rPr lang="en-US" dirty="0" smtClean="0"/>
              <a:t>SO HOW MUCH SPACE TO HAVE TO GIVE OUR FACTORY COMPLEX?</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33</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384761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a:endParaRPr>
          </a:p>
          <a:p>
            <a:r>
              <a:rPr lang="en-US" sz="1400" dirty="0" smtClean="0">
                <a:latin typeface="Arial"/>
                <a:cs typeface="Arial"/>
              </a:rPr>
              <a:t>This is a schematic of George Booth’s Great Western Sugar Company factory at Loveland Colorado.</a:t>
            </a:r>
          </a:p>
          <a:p>
            <a:r>
              <a:rPr lang="en-US" dirty="0">
                <a:cs typeface="Arial"/>
              </a:rPr>
              <a:t>	</a:t>
            </a:r>
            <a:r>
              <a:rPr lang="en-US" dirty="0" smtClean="0">
                <a:cs typeface="Arial"/>
              </a:rPr>
              <a:t>George models the Great Western Railroad which supported the GW Sugar Company.</a:t>
            </a:r>
          </a:p>
          <a:p>
            <a:endParaRPr lang="en-US" sz="1400" dirty="0">
              <a:latin typeface="Arial"/>
              <a:cs typeface="Arial"/>
            </a:endParaRPr>
          </a:p>
          <a:p>
            <a:r>
              <a:rPr lang="en-US" dirty="0" smtClean="0">
                <a:cs typeface="Arial"/>
              </a:rPr>
              <a:t>George’s Loveland </a:t>
            </a:r>
            <a:r>
              <a:rPr lang="en-US" dirty="0">
                <a:cs typeface="Arial"/>
              </a:rPr>
              <a:t>Factory is 18x6 </a:t>
            </a:r>
            <a:r>
              <a:rPr lang="en-US" dirty="0" smtClean="0">
                <a:cs typeface="Arial"/>
              </a:rPr>
              <a:t>feet in HO scale.</a:t>
            </a:r>
          </a:p>
          <a:p>
            <a:endParaRPr lang="en-US" dirty="0" smtClean="0">
              <a:cs typeface="Arial"/>
            </a:endParaRPr>
          </a:p>
          <a:p>
            <a:r>
              <a:rPr lang="en-US" dirty="0" smtClean="0">
                <a:cs typeface="Arial"/>
              </a:rPr>
              <a:t>But we can get smaller.</a:t>
            </a:r>
          </a:p>
          <a:p>
            <a:endParaRPr lang="en-US" dirty="0">
              <a:cs typeface="Arial"/>
            </a:endParaRPr>
          </a:p>
          <a:p>
            <a:endParaRPr lang="en-US" sz="1400" dirty="0" smtClean="0">
              <a:latin typeface="Arial"/>
              <a:cs typeface="Arial"/>
            </a:endParaRPr>
          </a:p>
          <a:p>
            <a:endParaRPr lang="en-US" sz="1400" dirty="0">
              <a:latin typeface="Arial"/>
              <a:cs typeface="Arial"/>
            </a:endParaRPr>
          </a:p>
        </p:txBody>
      </p:sp>
      <p:sp>
        <p:nvSpPr>
          <p:cNvPr id="4" name="Slide Number Placeholder 3"/>
          <p:cNvSpPr>
            <a:spLocks noGrp="1"/>
          </p:cNvSpPr>
          <p:nvPr>
            <p:ph type="sldNum" sz="quarter" idx="10"/>
          </p:nvPr>
        </p:nvSpPr>
        <p:spPr/>
        <p:txBody>
          <a:bodyPr/>
          <a:lstStyle/>
          <a:p>
            <a:fld id="{1E59DE67-0949-4A43-A6C1-445E135A6E9A}" type="slidenum">
              <a:rPr lang="en-US" smtClean="0"/>
              <a:pPr/>
              <a:t>34</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851210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Booth’s Great Western Railroad</a:t>
            </a:r>
          </a:p>
          <a:p>
            <a:endParaRPr lang="en-US" dirty="0"/>
          </a:p>
          <a:p>
            <a:r>
              <a:rPr lang="en-US" dirty="0" smtClean="0"/>
              <a:t>This is a schematic of his Windsor Colorado factory an it </a:t>
            </a:r>
            <a:r>
              <a:rPr lang="en-US" dirty="0" err="1" smtClean="0"/>
              <a:t>fitts</a:t>
            </a:r>
            <a:r>
              <a:rPr lang="en-US" dirty="0" smtClean="0"/>
              <a:t> into an area of about 7 </a:t>
            </a:r>
            <a:r>
              <a:rPr lang="en-US" dirty="0" err="1" smtClean="0"/>
              <a:t>ft</a:t>
            </a:r>
            <a:r>
              <a:rPr lang="en-US" dirty="0" smtClean="0"/>
              <a:t> X 2</a:t>
            </a:r>
            <a:r>
              <a:rPr lang="en-US" baseline="0" dirty="0" smtClean="0"/>
              <a:t> </a:t>
            </a:r>
            <a:r>
              <a:rPr lang="en-US" dirty="0" err="1" smtClean="0"/>
              <a:t>ft</a:t>
            </a:r>
            <a:endParaRPr lang="en-US" dirty="0" smtClean="0"/>
          </a:p>
          <a:p>
            <a:endParaRPr lang="en-US" dirty="0"/>
          </a:p>
          <a:p>
            <a:r>
              <a:rPr lang="en-US" dirty="0" smtClean="0"/>
              <a:t>WE WILL SEE MORE VIEWS OF THIS MODEL</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35</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48845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area used for my model of the Brighton factory on my freelance Colorado Central Railroad. </a:t>
            </a:r>
          </a:p>
          <a:p>
            <a:endParaRPr lang="en-US" dirty="0"/>
          </a:p>
          <a:p>
            <a:r>
              <a:rPr lang="en-US" dirty="0" smtClean="0"/>
              <a:t>It measures about 5 </a:t>
            </a:r>
            <a:r>
              <a:rPr lang="en-US" dirty="0" err="1" smtClean="0"/>
              <a:t>ft</a:t>
            </a:r>
            <a:r>
              <a:rPr lang="en-US" dirty="0" smtClean="0"/>
              <a:t> X 4 </a:t>
            </a:r>
            <a:r>
              <a:rPr lang="en-US" dirty="0" err="1" smtClean="0"/>
              <a:t>ft</a:t>
            </a:r>
            <a:r>
              <a:rPr lang="en-US" dirty="0" smtClean="0"/>
              <a:t> in HO scale</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36</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2135860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for pictures of a </a:t>
            </a:r>
            <a:r>
              <a:rPr lang="en-US" dirty="0" smtClean="0"/>
              <a:t>facility.  </a:t>
            </a:r>
          </a:p>
          <a:p>
            <a:endParaRPr lang="en-US" dirty="0"/>
          </a:p>
          <a:p>
            <a:r>
              <a:rPr lang="en-US" dirty="0" smtClean="0"/>
              <a:t>Determine </a:t>
            </a:r>
            <a:r>
              <a:rPr lang="en-US" dirty="0"/>
              <a:t>you available </a:t>
            </a:r>
            <a:r>
              <a:rPr lang="en-US" dirty="0" smtClean="0"/>
              <a:t>space.  </a:t>
            </a:r>
          </a:p>
          <a:p>
            <a:endParaRPr lang="en-US" dirty="0"/>
          </a:p>
          <a:p>
            <a:r>
              <a:rPr lang="en-US" dirty="0" smtClean="0"/>
              <a:t>Plan </a:t>
            </a:r>
            <a:r>
              <a:rPr lang="en-US" dirty="0"/>
              <a:t>your track plan and building </a:t>
            </a:r>
            <a:r>
              <a:rPr lang="en-US" dirty="0" smtClean="0"/>
              <a:t>space.  </a:t>
            </a:r>
          </a:p>
          <a:p>
            <a:endParaRPr lang="en-US" dirty="0"/>
          </a:p>
          <a:p>
            <a:r>
              <a:rPr lang="en-US" dirty="0"/>
              <a:t>Make or find representative models</a:t>
            </a:r>
          </a:p>
          <a:p>
            <a:endParaRPr lang="en-US" dirty="0" smtClean="0"/>
          </a:p>
          <a:p>
            <a:r>
              <a:rPr lang="en-US" dirty="0" smtClean="0"/>
              <a:t>Start </a:t>
            </a:r>
            <a:r>
              <a:rPr lang="en-US" dirty="0"/>
              <a:t>to create.</a:t>
            </a:r>
          </a:p>
          <a:p>
            <a:endParaRPr lang="en-US" dirty="0" smtClean="0"/>
          </a:p>
          <a:p>
            <a:r>
              <a:rPr lang="en-US" dirty="0" smtClean="0"/>
              <a:t>Examples</a:t>
            </a:r>
            <a:r>
              <a:rPr lang="mr-IN" dirty="0" smtClean="0"/>
              <a:t>…</a:t>
            </a:r>
            <a:r>
              <a:rPr lang="en-US" dirty="0" smtClean="0"/>
              <a:t> </a:t>
            </a:r>
          </a:p>
          <a:p>
            <a:r>
              <a:rPr lang="en-US" dirty="0" smtClean="0"/>
              <a:t>Since I chose to model the north-central region of Colorado along the UP Wyoming Division.  The Brighton factory seemed to be a logical choice.  </a:t>
            </a:r>
            <a:endParaRPr lang="en-US" dirty="0"/>
          </a:p>
          <a:p>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37</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000870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Built</a:t>
            </a:r>
            <a:r>
              <a:rPr lang="en-US" baseline="0" dirty="0" smtClean="0"/>
              <a:t> in the early 20</a:t>
            </a:r>
            <a:r>
              <a:rPr lang="en-US" baseline="30000" dirty="0" smtClean="0"/>
              <a:t>th</a:t>
            </a:r>
            <a:r>
              <a:rPr lang="en-US" baseline="0" dirty="0" smtClean="0"/>
              <a:t> century (1916)-17) as Great Western’s shown place due the proximity to Denver.</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38</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408988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following:</a:t>
            </a:r>
          </a:p>
          <a:p>
            <a:pPr marL="285750" indent="-285750">
              <a:buFontTx/>
              <a:buChar char="-"/>
            </a:pPr>
            <a:r>
              <a:rPr lang="en-US" dirty="0" smtClean="0"/>
              <a:t>Factory</a:t>
            </a:r>
          </a:p>
          <a:p>
            <a:pPr marL="285750" indent="-285750">
              <a:buFontTx/>
              <a:buChar char="-"/>
            </a:pPr>
            <a:r>
              <a:rPr lang="en-US" dirty="0" smtClean="0"/>
              <a:t>Warehouse</a:t>
            </a:r>
          </a:p>
          <a:p>
            <a:pPr marL="285750" indent="-285750">
              <a:buFontTx/>
              <a:buChar char="-"/>
            </a:pPr>
            <a:r>
              <a:rPr lang="en-US" dirty="0" smtClean="0"/>
              <a:t>Sugar house</a:t>
            </a:r>
          </a:p>
          <a:p>
            <a:pPr marL="285750" indent="-285750">
              <a:buFontTx/>
              <a:buChar char="-"/>
            </a:pPr>
            <a:r>
              <a:rPr lang="en-US" dirty="0" smtClean="0"/>
              <a:t>Boiler house</a:t>
            </a:r>
          </a:p>
          <a:p>
            <a:pPr marL="285750" indent="-285750">
              <a:buFontTx/>
              <a:buChar char="-"/>
            </a:pPr>
            <a:r>
              <a:rPr lang="en-US" dirty="0" smtClean="0"/>
              <a:t>Siloes </a:t>
            </a:r>
          </a:p>
          <a:p>
            <a:pPr marL="285750" indent="-285750">
              <a:buFontTx/>
              <a:buChar char="-"/>
            </a:pPr>
            <a:r>
              <a:rPr lang="en-US" dirty="0" smtClean="0"/>
              <a:t>Water tower</a:t>
            </a:r>
          </a:p>
          <a:p>
            <a:pPr marL="285750" indent="-285750">
              <a:buFontTx/>
              <a:buChar char="-"/>
            </a:pPr>
            <a:r>
              <a:rPr lang="en-US" dirty="0" smtClean="0"/>
              <a:t>Administration building</a:t>
            </a:r>
          </a:p>
          <a:p>
            <a:pPr marL="285750" indent="-285750">
              <a:buFontTx/>
              <a:buChar char="-"/>
            </a:pPr>
            <a:r>
              <a:rPr lang="en-US" dirty="0" smtClean="0"/>
              <a:t>High Line area</a:t>
            </a:r>
          </a:p>
          <a:p>
            <a:pPr marL="285750" indent="-285750">
              <a:buFontTx/>
              <a:buChar char="-"/>
            </a:pPr>
            <a:r>
              <a:rPr lang="en-US" dirty="0" smtClean="0"/>
              <a:t>Union Pacific mainline</a:t>
            </a:r>
          </a:p>
        </p:txBody>
      </p:sp>
      <p:sp>
        <p:nvSpPr>
          <p:cNvPr id="4" name="Slide Number Placeholder 3"/>
          <p:cNvSpPr>
            <a:spLocks noGrp="1"/>
          </p:cNvSpPr>
          <p:nvPr>
            <p:ph type="sldNum" sz="quarter" idx="10"/>
          </p:nvPr>
        </p:nvSpPr>
        <p:spPr/>
        <p:txBody>
          <a:bodyPr/>
          <a:lstStyle/>
          <a:p>
            <a:fld id="{1E59DE67-0949-4A43-A6C1-445E135A6E9A}" type="slidenum">
              <a:rPr lang="en-US" smtClean="0"/>
              <a:pPr/>
              <a:t>39</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384761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of a sugar beet still in the ground, but with the top greenery cut off.</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4</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461400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40</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212707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41</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2898221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42</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551597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Observe the details of the factory.</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43</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3212135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Similarities to the Brighton factory.</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44</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26069799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architecture of the building</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45</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2447039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picked out your factory now apply some additional planning to determine how to represent it.</a:t>
            </a:r>
          </a:p>
          <a:p>
            <a:endParaRPr lang="en-US" dirty="0"/>
          </a:p>
          <a:p>
            <a:r>
              <a:rPr lang="en-US" dirty="0" smtClean="0"/>
              <a:t>Are you going to scratch build it or kit-bash it</a:t>
            </a:r>
          </a:p>
          <a:p>
            <a:endParaRPr lang="en-US" dirty="0"/>
          </a:p>
          <a:p>
            <a:r>
              <a:rPr lang="en-US" dirty="0" smtClean="0"/>
              <a:t>OR you can take the easiest way </a:t>
            </a:r>
            <a:r>
              <a:rPr lang="mr-IN" dirty="0" smtClean="0"/>
              <a:t>–</a:t>
            </a:r>
            <a:r>
              <a:rPr lang="en-US" dirty="0" smtClean="0"/>
              <a:t> simple kit.</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46</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680734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European design,</a:t>
            </a:r>
            <a:r>
              <a:rPr lang="en-US" baseline="0" dirty="0" smtClean="0"/>
              <a:t> originally </a:t>
            </a:r>
            <a:r>
              <a:rPr lang="en-US" baseline="0" dirty="0" err="1" smtClean="0"/>
              <a:t>Pola</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47</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805730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Bergan Laser </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48</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6134733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Fairly expensive, but a good representation.</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49</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40741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4442" y="4343400"/>
            <a:ext cx="5486400" cy="411480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Beets</a:t>
            </a:r>
            <a:r>
              <a:rPr lang="en-US" baseline="0" dirty="0" smtClean="0"/>
              <a:t> range in size from 12-18 inches.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Contain 6-10% sucrose.</a:t>
            </a:r>
          </a:p>
          <a:p>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5</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8203864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architecture to Garland or Scotts Bluff</a:t>
            </a:r>
          </a:p>
          <a:p>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50</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7293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windows, similar to the Brighton factory </a:t>
            </a:r>
          </a:p>
          <a:p>
            <a:endParaRPr lang="en-US" dirty="0"/>
          </a:p>
          <a:p>
            <a:r>
              <a:rPr lang="en-US" dirty="0" smtClean="0"/>
              <a:t>Most of the factories followed a similar plan and were three stories</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51</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898011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52</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6811767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53</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9196700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54</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2696950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 kit since it is modular (three pieces)</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55</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3550585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Warehouses built in the early 20</a:t>
            </a:r>
            <a:r>
              <a:rPr lang="en-US" baseline="30000" dirty="0" smtClean="0"/>
              <a:t>th</a:t>
            </a:r>
            <a:r>
              <a:rPr lang="en-US" dirty="0" smtClean="0"/>
              <a:t> century were usually brick, but this warehouse will still due nicely.</a:t>
            </a:r>
          </a:p>
          <a:p>
            <a:endParaRPr lang="en-US" dirty="0"/>
          </a:p>
          <a:p>
            <a:r>
              <a:rPr lang="en-US" dirty="0" smtClean="0"/>
              <a:t>Add additional windows and freight doors.</a:t>
            </a:r>
          </a:p>
          <a:p>
            <a:endParaRPr lang="en-US" dirty="0"/>
          </a:p>
          <a:p>
            <a:r>
              <a:rPr lang="en-US" dirty="0" smtClean="0"/>
              <a:t>Use two end-to-end or stacked.</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56</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618362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the windows and add a few extra feet to the base </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57</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7872389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Silos should be taller than any other part of the facility.  2 &amp; 3 inch PVC pipe makes best silos.  Height should be around 12 inches with a Head House.”</a:t>
            </a:r>
          </a:p>
          <a:p>
            <a:endParaRPr lang="en-US" dirty="0"/>
          </a:p>
          <a:p>
            <a:r>
              <a:rPr lang="en-US" dirty="0" smtClean="0"/>
              <a:t>Walthers sells a pair of brick stacks</a:t>
            </a:r>
          </a:p>
          <a:p>
            <a:endParaRPr lang="en-US" dirty="0"/>
          </a:p>
          <a:p>
            <a:r>
              <a:rPr lang="en-US" dirty="0" smtClean="0"/>
              <a:t>Numerous water tower kits available</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58</a:t>
            </a:fld>
            <a:endParaRPr lang="en-US" dirty="0"/>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8458329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Lime was often produced on-sight in a kiln</a:t>
            </a:r>
          </a:p>
          <a:p>
            <a:endParaRPr lang="en-US" dirty="0"/>
          </a:p>
          <a:p>
            <a:r>
              <a:rPr lang="en-US" dirty="0" smtClean="0"/>
              <a:t>Limestone is “cooked” with coke (pure carbon) to produce “milk of lime” and CO2, </a:t>
            </a:r>
          </a:p>
          <a:p>
            <a:endParaRPr lang="en-US" dirty="0"/>
          </a:p>
          <a:p>
            <a:r>
              <a:rPr lang="en-US" dirty="0" smtClean="0"/>
              <a:t>1 or 1.25 inch PVC tubes can be used</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59</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2053019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Beets</a:t>
            </a:r>
            <a:r>
              <a:rPr lang="en-US" baseline="0" dirty="0" smtClean="0"/>
              <a:t> range in size from 12-18 inches</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6</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0387216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lines add a neat touch to your model.  </a:t>
            </a:r>
          </a:p>
          <a:p>
            <a:endParaRPr lang="en-US" dirty="0"/>
          </a:p>
          <a:p>
            <a:r>
              <a:rPr lang="en-US" dirty="0" smtClean="0"/>
              <a:t>The following pictures show the work of George Booth and provide examples of what to look make.</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60</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5324720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55612"/>
            <a:ext cx="5486400" cy="4114800"/>
          </a:xfrm>
        </p:spPr>
        <p:txBody>
          <a:bodyPr/>
          <a:lstStyle/>
          <a:p>
            <a:r>
              <a:rPr lang="en-US" dirty="0" smtClean="0"/>
              <a:t>This is the Windsor high line in its finished form.</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61</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6891997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had a pretty good idea of what he wanted, but building a mock-up proved its value</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62</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6714514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Line is 42 inches long; a lot of bent construction.</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63</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3344312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64</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3903512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added some head gates on each flume.  The three in the front are closed, blocking any water flow.  The three in the rear are open allowing beets to flow into the sluice ways and into the factory.  The gate with white handles is to keep the beets going  the right direction.   Once I get some figures positioned along the flumes, I will add some diagonal bracing to the rear bents.  There are 80 boards across each flume.</a:t>
            </a:r>
          </a:p>
          <a:p>
            <a:r>
              <a:rPr lang="en-US" dirty="0"/>
              <a:t>The 4x12 fence will hide the front piece of wood and the blue edge of the Styrofoam.   </a:t>
            </a:r>
          </a:p>
          <a:p>
            <a:r>
              <a:rPr lang="en-US" dirty="0"/>
              <a:t>Note the “machinery” under the corrugated building in the background.  I wanted some lumpy looking things under there, mostly hidden from view. The majority of things are </a:t>
            </a:r>
            <a:r>
              <a:rPr lang="en-US" dirty="0" err="1"/>
              <a:t>Athearn</a:t>
            </a:r>
            <a:r>
              <a:rPr lang="en-US" dirty="0"/>
              <a:t> Blue Box engine motors and gear box pieces parts, painted dingy grey. They look kind of like blowers and vents.  If you squint.  </a:t>
            </a:r>
          </a:p>
          <a:p>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65</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2503130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flumes use a lot of water so </a:t>
            </a:r>
            <a:r>
              <a:rPr lang="en-US" dirty="0" smtClean="0"/>
              <a:t>he used </a:t>
            </a:r>
            <a:r>
              <a:rPr lang="en-US" dirty="0"/>
              <a:t>“modelers license” to imagine how the water got there. A nice 3’ pipe comes from the factory and each flume has its own valve to control water flow.  The valves are from the scrap box – fire hydrants and brake wheels.  The J-shaped pipe underneath is large gauge solder.  The supports are fire escape pieces.  </a:t>
            </a:r>
            <a:r>
              <a:rPr lang="en-US" dirty="0" err="1"/>
              <a:t>Plastruct</a:t>
            </a:r>
            <a:r>
              <a:rPr lang="en-US" dirty="0"/>
              <a:t> supplied the walkway railing</a:t>
            </a:r>
            <a:r>
              <a:rPr lang="en-US" dirty="0" smtClean="0"/>
              <a:t>..</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66</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4004952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operation, workers place boards over the flumes to cover them while beets are piled on top.   Once the beet hopper unloading is finished, water is turned on and boards are removed one by one to allow the beets to fall into the flumes.   This end had boards over all the flumes.  The back set is the last to be removed for the completed pile.  The front set is longer since the front pile is just being dumped. </a:t>
            </a:r>
          </a:p>
        </p:txBody>
      </p:sp>
      <p:sp>
        <p:nvSpPr>
          <p:cNvPr id="4" name="Slide Number Placeholder 3"/>
          <p:cNvSpPr>
            <a:spLocks noGrp="1"/>
          </p:cNvSpPr>
          <p:nvPr>
            <p:ph type="sldNum" sz="quarter" idx="10"/>
          </p:nvPr>
        </p:nvSpPr>
        <p:spPr/>
        <p:txBody>
          <a:bodyPr/>
          <a:lstStyle/>
          <a:p>
            <a:fld id="{1E59DE67-0949-4A43-A6C1-445E135A6E9A}" type="slidenum">
              <a:rPr lang="en-US" smtClean="0"/>
              <a:pPr/>
              <a:t>67</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8520192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entrance to the highline is a ramp up to the trestle level, on a curve like the prototype.  Shown here is GWR No. 101 pulling a hopper after being emptied.  I think my next project will be to paint and decal some of the steam engines I’ve been collecting.  This is a Bachmann 0-6-0 that I modified with a working front coupler.  The GW had two of these switchers with slope-back tenders.</a:t>
            </a:r>
          </a:p>
        </p:txBody>
      </p:sp>
      <p:sp>
        <p:nvSpPr>
          <p:cNvPr id="4" name="Slide Number Placeholder 3"/>
          <p:cNvSpPr>
            <a:spLocks noGrp="1"/>
          </p:cNvSpPr>
          <p:nvPr>
            <p:ph type="sldNum" sz="quarter" idx="10"/>
          </p:nvPr>
        </p:nvSpPr>
        <p:spPr/>
        <p:txBody>
          <a:bodyPr/>
          <a:lstStyle/>
          <a:p>
            <a:fld id="{1E59DE67-0949-4A43-A6C1-445E135A6E9A}" type="slidenum">
              <a:rPr lang="en-US" smtClean="0"/>
              <a:pPr/>
              <a:t>68</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41745920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close-up of the flumes.  This shows the water flowing and moving beets from the rear pile into the factory. The boards that covered the flume when the beet were unloaded are stacked along the flumes.  The orange pipe in the rear is the 3’ diameter water pipe to the inlets.  The beets were covered with acrylic glaze to get the wet effect. </a:t>
            </a:r>
          </a:p>
        </p:txBody>
      </p:sp>
      <p:sp>
        <p:nvSpPr>
          <p:cNvPr id="4" name="Slide Number Placeholder 3"/>
          <p:cNvSpPr>
            <a:spLocks noGrp="1"/>
          </p:cNvSpPr>
          <p:nvPr>
            <p:ph type="sldNum" sz="quarter" idx="10"/>
          </p:nvPr>
        </p:nvSpPr>
        <p:spPr/>
        <p:txBody>
          <a:bodyPr/>
          <a:lstStyle/>
          <a:p>
            <a:fld id="{1E59DE67-0949-4A43-A6C1-445E135A6E9A}" type="slidenum">
              <a:rPr lang="en-US" smtClean="0"/>
              <a:pPr/>
              <a:t>69</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799496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7</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33794496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more detail under the trestle.  Some of the workers are poling the beets along the flumes to keep them moving.  Beets are recalcitrant beasts and need constant herding.   The three loafers are standing on the covered front flumes and better watch out for falling beets.</a:t>
            </a:r>
          </a:p>
        </p:txBody>
      </p:sp>
      <p:sp>
        <p:nvSpPr>
          <p:cNvPr id="4" name="Slide Number Placeholder 3"/>
          <p:cNvSpPr>
            <a:spLocks noGrp="1"/>
          </p:cNvSpPr>
          <p:nvPr>
            <p:ph type="sldNum" sz="quarter" idx="10"/>
          </p:nvPr>
        </p:nvSpPr>
        <p:spPr/>
        <p:txBody>
          <a:bodyPr/>
          <a:lstStyle/>
          <a:p>
            <a:fld id="{1E59DE67-0949-4A43-A6C1-445E135A6E9A}" type="slidenum">
              <a:rPr lang="en-US" smtClean="0"/>
              <a:pPr/>
              <a:t>70</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42599938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end of the highline has an assortment of buildings to give the impression a busy place. The gray metal buildings are old </a:t>
            </a:r>
            <a:r>
              <a:rPr lang="en-US" dirty="0" err="1"/>
              <a:t>Suydam</a:t>
            </a:r>
            <a:r>
              <a:rPr lang="en-US" dirty="0"/>
              <a:t> mine buildings from my 1978 era layout (nothing much goes to waste).  They represent a lime kiln and beet pulp processing facilities.  Most of the real factory buildings were brick but modeler’s license goes a long way</a:t>
            </a:r>
            <a:r>
              <a:rPr lang="en-US" dirty="0" smtClean="0"/>
              <a:t>.</a:t>
            </a:r>
          </a:p>
          <a:p>
            <a:endParaRPr lang="en-US" dirty="0"/>
          </a:p>
          <a:p>
            <a:r>
              <a:rPr lang="en-US" dirty="0"/>
              <a:t>The sluice way has a rusted corrugated metal  cover over it – we don’t want any workers falling into the sluice and getting processed into </a:t>
            </a:r>
            <a:r>
              <a:rPr lang="en-US" dirty="0" err="1"/>
              <a:t>Soylent</a:t>
            </a:r>
            <a:r>
              <a:rPr lang="en-US" dirty="0"/>
              <a:t> Green.  There will also be a railing in front of the sluice at the end of the flumes.  The building with the slanted conveyer  sends the limestone and coke to the kiln.</a:t>
            </a:r>
          </a:p>
        </p:txBody>
      </p:sp>
      <p:sp>
        <p:nvSpPr>
          <p:cNvPr id="4" name="Slide Number Placeholder 3"/>
          <p:cNvSpPr>
            <a:spLocks noGrp="1"/>
          </p:cNvSpPr>
          <p:nvPr>
            <p:ph type="sldNum" sz="quarter" idx="10"/>
          </p:nvPr>
        </p:nvSpPr>
        <p:spPr/>
        <p:txBody>
          <a:bodyPr/>
          <a:lstStyle/>
          <a:p>
            <a:fld id="{1E59DE67-0949-4A43-A6C1-445E135A6E9A}" type="slidenum">
              <a:rPr lang="en-US" smtClean="0"/>
              <a:pPr/>
              <a:t>71</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1920547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other end of the flumes with head gates and a diverter valve to direct the beets.  Corrugated steel covers the sluiceway leading into the receiving building.  Jack the Flume Master stands by the fence making sure all is going smoothly.  I think I may need a ladder or stairway at this end to get up to the walkway.  The building in front is the conveyer building for coke and limestone.  Small piles of each need to be added here.  The mobile crane to the left helps load the material.</a:t>
            </a:r>
          </a:p>
        </p:txBody>
      </p:sp>
      <p:sp>
        <p:nvSpPr>
          <p:cNvPr id="4" name="Slide Number Placeholder 3"/>
          <p:cNvSpPr>
            <a:spLocks noGrp="1"/>
          </p:cNvSpPr>
          <p:nvPr>
            <p:ph type="sldNum" sz="quarter" idx="10"/>
          </p:nvPr>
        </p:nvSpPr>
        <p:spPr/>
        <p:txBody>
          <a:bodyPr/>
          <a:lstStyle/>
          <a:p>
            <a:fld id="{1E59DE67-0949-4A43-A6C1-445E135A6E9A}" type="slidenum">
              <a:rPr lang="en-US" smtClean="0"/>
              <a:pPr/>
              <a:t>72</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4050201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phase was adding the railings and walkways on the trestle structure.  Even though they are not a duplicate of the actual structure, I think they serve the purpose  of keeping workers from falling into the flumes.  The railings were assembled from </a:t>
            </a:r>
            <a:r>
              <a:rPr lang="en-US" dirty="0" err="1"/>
              <a:t>Plastruct</a:t>
            </a:r>
            <a:r>
              <a:rPr lang="en-US" dirty="0"/>
              <a:t> parts glued to the uprights. A grey undercoat was dry brushed with white to give a weathered appearance.  The walkways are 4x12 strip wood stained with India ink and alcohol.</a:t>
            </a:r>
          </a:p>
        </p:txBody>
      </p:sp>
      <p:sp>
        <p:nvSpPr>
          <p:cNvPr id="4" name="Slide Number Placeholder 3"/>
          <p:cNvSpPr>
            <a:spLocks noGrp="1"/>
          </p:cNvSpPr>
          <p:nvPr>
            <p:ph type="sldNum" sz="quarter" idx="10"/>
          </p:nvPr>
        </p:nvSpPr>
        <p:spPr/>
        <p:txBody>
          <a:bodyPr/>
          <a:lstStyle/>
          <a:p>
            <a:fld id="{1E59DE67-0949-4A43-A6C1-445E135A6E9A}" type="slidenum">
              <a:rPr lang="en-US" smtClean="0"/>
              <a:pPr/>
              <a:t>73</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40061107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all factories</a:t>
            </a:r>
            <a:r>
              <a:rPr lang="en-US" baseline="0" dirty="0" smtClean="0"/>
              <a:t> were supported by older locomotives acquired from railroads or leased equipment.</a:t>
            </a:r>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74</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21280926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75</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22367128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76</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8047481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77</a:t>
            </a:fld>
            <a:endParaRPr lang="en-US"/>
          </a:p>
        </p:txBody>
      </p:sp>
    </p:spTree>
    <p:extLst>
      <p:ext uri="{BB962C8B-B14F-4D97-AF65-F5344CB8AC3E}">
        <p14:creationId xmlns:p14="http://schemas.microsoft.com/office/powerpoint/2010/main" val="28530628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78</a:t>
            </a:fld>
            <a:endParaRPr lang="en-US"/>
          </a:p>
        </p:txBody>
      </p:sp>
    </p:spTree>
    <p:extLst>
      <p:ext uri="{BB962C8B-B14F-4D97-AF65-F5344CB8AC3E}">
        <p14:creationId xmlns:p14="http://schemas.microsoft.com/office/powerpoint/2010/main" val="35650092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79</a:t>
            </a:fld>
            <a:endParaRPr lang="en-US"/>
          </a:p>
        </p:txBody>
      </p:sp>
    </p:spTree>
    <p:extLst>
      <p:ext uri="{BB962C8B-B14F-4D97-AF65-F5344CB8AC3E}">
        <p14:creationId xmlns:p14="http://schemas.microsoft.com/office/powerpoint/2010/main" val="2978293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Started in Germany (Prussia) in 1747. </a:t>
            </a:r>
            <a:r>
              <a:rPr lang="en-US" dirty="0"/>
              <a:t>The first factory devoted to sugar opened in </a:t>
            </a:r>
            <a:r>
              <a:rPr lang="en-US" dirty="0" smtClean="0"/>
              <a:t>1801.</a:t>
            </a:r>
          </a:p>
          <a:p>
            <a:endParaRPr lang="en-US" dirty="0" smtClean="0"/>
          </a:p>
          <a:p>
            <a:r>
              <a:rPr lang="en-US" dirty="0" smtClean="0"/>
              <a:t>Later the process was improved under Napoleon in France due to France’s inability to obtain sugar from the Caribbean sugar cane fields possessed by Spain and England.</a:t>
            </a:r>
          </a:p>
          <a:p>
            <a:endParaRPr lang="en-US" dirty="0"/>
          </a:p>
          <a:p>
            <a:r>
              <a:rPr lang="en-US" dirty="0" smtClean="0"/>
              <a:t>A better process was created in Utah in the mid-1800s.  The modern production process in the US began 1879 in California.</a:t>
            </a:r>
          </a:p>
          <a:p>
            <a:endParaRPr lang="en-US" dirty="0"/>
          </a:p>
          <a:p>
            <a:r>
              <a:rPr lang="en-US" dirty="0" smtClean="0"/>
              <a:t>Sugar beets grow best in cool dry climates, and thus were grown and processed across the US.</a:t>
            </a:r>
          </a:p>
          <a:p>
            <a:endParaRPr lang="en-US" dirty="0"/>
          </a:p>
          <a:p>
            <a:r>
              <a:rPr lang="en-US" dirty="0" smtClean="0"/>
              <a:t>By the early 1960s there were over 60 factories in 22 states </a:t>
            </a:r>
            <a:r>
              <a:rPr lang="mr-IN" dirty="0" smtClean="0"/>
              <a:t>–</a:t>
            </a:r>
            <a:r>
              <a:rPr lang="en-US" dirty="0" smtClean="0"/>
              <a:t> including Ohio.</a:t>
            </a:r>
          </a:p>
          <a:p>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8</a:t>
            </a:fld>
            <a:endParaRPr lang="en-US" dirty="0"/>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42000355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80</a:t>
            </a:fld>
            <a:endParaRPr lang="en-US"/>
          </a:p>
        </p:txBody>
      </p:sp>
    </p:spTree>
    <p:extLst>
      <p:ext uri="{BB962C8B-B14F-4D97-AF65-F5344CB8AC3E}">
        <p14:creationId xmlns:p14="http://schemas.microsoft.com/office/powerpoint/2010/main" val="20980654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81</a:t>
            </a:fld>
            <a:endParaRPr lang="en-US"/>
          </a:p>
        </p:txBody>
      </p:sp>
    </p:spTree>
    <p:extLst>
      <p:ext uri="{BB962C8B-B14F-4D97-AF65-F5344CB8AC3E}">
        <p14:creationId xmlns:p14="http://schemas.microsoft.com/office/powerpoint/2010/main" val="19880005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82</a:t>
            </a:fld>
            <a:endParaRPr lang="en-US"/>
          </a:p>
        </p:txBody>
      </p:sp>
    </p:spTree>
    <p:extLst>
      <p:ext uri="{BB962C8B-B14F-4D97-AF65-F5344CB8AC3E}">
        <p14:creationId xmlns:p14="http://schemas.microsoft.com/office/powerpoint/2010/main" val="38626858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9DE67-0949-4A43-A6C1-445E135A6E9A}" type="slidenum">
              <a:rPr lang="en-US" smtClean="0"/>
              <a:pPr/>
              <a:t>83</a:t>
            </a:fld>
            <a:endParaRPr lang="en-US"/>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4120029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84</a:t>
            </a:fld>
            <a:endParaRPr lang="en-US"/>
          </a:p>
        </p:txBody>
      </p:sp>
    </p:spTree>
    <p:extLst>
      <p:ext uri="{BB962C8B-B14F-4D97-AF65-F5344CB8AC3E}">
        <p14:creationId xmlns:p14="http://schemas.microsoft.com/office/powerpoint/2010/main" val="197358864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85</a:t>
            </a:fld>
            <a:endParaRPr lang="en-US"/>
          </a:p>
        </p:txBody>
      </p:sp>
    </p:spTree>
    <p:extLst>
      <p:ext uri="{BB962C8B-B14F-4D97-AF65-F5344CB8AC3E}">
        <p14:creationId xmlns:p14="http://schemas.microsoft.com/office/powerpoint/2010/main" val="13818300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86</a:t>
            </a:fld>
            <a:endParaRPr lang="en-US"/>
          </a:p>
        </p:txBody>
      </p:sp>
    </p:spTree>
    <p:extLst>
      <p:ext uri="{BB962C8B-B14F-4D97-AF65-F5344CB8AC3E}">
        <p14:creationId xmlns:p14="http://schemas.microsoft.com/office/powerpoint/2010/main" val="26437377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87</a:t>
            </a:fld>
            <a:endParaRPr lang="en-US"/>
          </a:p>
        </p:txBody>
      </p:sp>
    </p:spTree>
    <p:extLst>
      <p:ext uri="{BB962C8B-B14F-4D97-AF65-F5344CB8AC3E}">
        <p14:creationId xmlns:p14="http://schemas.microsoft.com/office/powerpoint/2010/main" val="17218575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88</a:t>
            </a:fld>
            <a:endParaRPr lang="en-US"/>
          </a:p>
        </p:txBody>
      </p:sp>
    </p:spTree>
    <p:extLst>
      <p:ext uri="{BB962C8B-B14F-4D97-AF65-F5344CB8AC3E}">
        <p14:creationId xmlns:p14="http://schemas.microsoft.com/office/powerpoint/2010/main" val="10029835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89</a:t>
            </a:fld>
            <a:endParaRPr lang="en-US"/>
          </a:p>
        </p:txBody>
      </p:sp>
    </p:spTree>
    <p:extLst>
      <p:ext uri="{BB962C8B-B14F-4D97-AF65-F5344CB8AC3E}">
        <p14:creationId xmlns:p14="http://schemas.microsoft.com/office/powerpoint/2010/main" val="2513213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59DE67-0949-4A43-A6C1-445E135A6E9A}" type="slidenum">
              <a:rPr lang="en-US" smtClean="0"/>
              <a:pPr/>
              <a:t>9</a:t>
            </a:fld>
            <a:endParaRPr lang="en-US" dirty="0"/>
          </a:p>
        </p:txBody>
      </p:sp>
      <p:sp>
        <p:nvSpPr>
          <p:cNvPr id="5" name="Date Placeholder 4"/>
          <p:cNvSpPr>
            <a:spLocks noGrp="1"/>
          </p:cNvSpPr>
          <p:nvPr>
            <p:ph type="dt" idx="11"/>
          </p:nvPr>
        </p:nvSpPr>
        <p:spPr/>
        <p:txBody>
          <a:bodyPr/>
          <a:lstStyle/>
          <a:p>
            <a:r>
              <a:rPr lang="en-US" smtClean="0"/>
              <a:t>Nov 20, 2016</a:t>
            </a:r>
            <a:endParaRPr lang="en-US"/>
          </a:p>
        </p:txBody>
      </p:sp>
    </p:spTree>
    <p:extLst>
      <p:ext uri="{BB962C8B-B14F-4D97-AF65-F5344CB8AC3E}">
        <p14:creationId xmlns:p14="http://schemas.microsoft.com/office/powerpoint/2010/main" val="12272452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smtClean="0"/>
              <a:t>Nov 20, 2016</a:t>
            </a:r>
            <a:endParaRPr lang="en-US"/>
          </a:p>
        </p:txBody>
      </p:sp>
      <p:sp>
        <p:nvSpPr>
          <p:cNvPr id="5" name="Slide Number Placeholder 4"/>
          <p:cNvSpPr>
            <a:spLocks noGrp="1"/>
          </p:cNvSpPr>
          <p:nvPr>
            <p:ph type="sldNum" sz="quarter" idx="11"/>
          </p:nvPr>
        </p:nvSpPr>
        <p:spPr/>
        <p:txBody>
          <a:bodyPr/>
          <a:lstStyle/>
          <a:p>
            <a:fld id="{1E59DE67-0949-4A43-A6C1-445E135A6E9A}" type="slidenum">
              <a:rPr lang="en-US" smtClean="0"/>
              <a:pPr/>
              <a:t>90</a:t>
            </a:fld>
            <a:endParaRPr lang="en-US"/>
          </a:p>
        </p:txBody>
      </p:sp>
    </p:spTree>
    <p:extLst>
      <p:ext uri="{BB962C8B-B14F-4D97-AF65-F5344CB8AC3E}">
        <p14:creationId xmlns:p14="http://schemas.microsoft.com/office/powerpoint/2010/main" val="111096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a:t>
            </a:fld>
            <a:endParaRPr lang="en-US"/>
          </a:p>
        </p:txBody>
      </p:sp>
    </p:spTree>
    <p:extLst>
      <p:ext uri="{BB962C8B-B14F-4D97-AF65-F5344CB8AC3E}">
        <p14:creationId xmlns:p14="http://schemas.microsoft.com/office/powerpoint/2010/main" val="3701883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a:t>
            </a:fld>
            <a:endParaRPr lang="en-US"/>
          </a:p>
        </p:txBody>
      </p:sp>
    </p:spTree>
    <p:extLst>
      <p:ext uri="{BB962C8B-B14F-4D97-AF65-F5344CB8AC3E}">
        <p14:creationId xmlns:p14="http://schemas.microsoft.com/office/powerpoint/2010/main" val="1142218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a:t>
            </a:fld>
            <a:endParaRPr lang="en-US"/>
          </a:p>
        </p:txBody>
      </p:sp>
    </p:spTree>
    <p:extLst>
      <p:ext uri="{BB962C8B-B14F-4D97-AF65-F5344CB8AC3E}">
        <p14:creationId xmlns:p14="http://schemas.microsoft.com/office/powerpoint/2010/main" val="1088634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a:t>
            </a:fld>
            <a:endParaRPr lang="en-US"/>
          </a:p>
        </p:txBody>
      </p:sp>
    </p:spTree>
    <p:extLst>
      <p:ext uri="{BB962C8B-B14F-4D97-AF65-F5344CB8AC3E}">
        <p14:creationId xmlns:p14="http://schemas.microsoft.com/office/powerpoint/2010/main" val="391094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a:t>
            </a:fld>
            <a:endParaRPr lang="en-US"/>
          </a:p>
        </p:txBody>
      </p:sp>
    </p:spTree>
    <p:extLst>
      <p:ext uri="{BB962C8B-B14F-4D97-AF65-F5344CB8AC3E}">
        <p14:creationId xmlns:p14="http://schemas.microsoft.com/office/powerpoint/2010/main" val="1955480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Nov 20, 2016</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937816C-B864-3C44-9F35-DF1AF67990C8}" type="slidenum">
              <a:rPr lang="en-US" smtClean="0"/>
              <a:pPr/>
              <a:t>‹#›</a:t>
            </a:fld>
            <a:endParaRPr lang="en-US"/>
          </a:p>
        </p:txBody>
      </p:sp>
    </p:spTree>
    <p:extLst>
      <p:ext uri="{BB962C8B-B14F-4D97-AF65-F5344CB8AC3E}">
        <p14:creationId xmlns:p14="http://schemas.microsoft.com/office/powerpoint/2010/main" val="356760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Nov 20, 2016</a:t>
            </a: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937816C-B864-3C44-9F35-DF1AF67990C8}" type="slidenum">
              <a:rPr lang="en-US" smtClean="0"/>
              <a:pPr/>
              <a:t>‹#›</a:t>
            </a:fld>
            <a:endParaRPr lang="en-US"/>
          </a:p>
        </p:txBody>
      </p:sp>
    </p:spTree>
    <p:extLst>
      <p:ext uri="{BB962C8B-B14F-4D97-AF65-F5344CB8AC3E}">
        <p14:creationId xmlns:p14="http://schemas.microsoft.com/office/powerpoint/2010/main" val="1256596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Nov 20, 2016</a:t>
            </a: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a:t>
            </a:fld>
            <a:endParaRPr lang="en-US"/>
          </a:p>
        </p:txBody>
      </p:sp>
    </p:spTree>
    <p:extLst>
      <p:ext uri="{BB962C8B-B14F-4D97-AF65-F5344CB8AC3E}">
        <p14:creationId xmlns:p14="http://schemas.microsoft.com/office/powerpoint/2010/main" val="160457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Nov 20, 2016</a:t>
            </a: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937816C-B864-3C44-9F35-DF1AF67990C8}" type="slidenum">
              <a:rPr lang="en-US" smtClean="0"/>
              <a:pPr/>
              <a:t>‹#›</a:t>
            </a:fld>
            <a:endParaRPr lang="en-US"/>
          </a:p>
        </p:txBody>
      </p:sp>
    </p:spTree>
    <p:extLst>
      <p:ext uri="{BB962C8B-B14F-4D97-AF65-F5344CB8AC3E}">
        <p14:creationId xmlns:p14="http://schemas.microsoft.com/office/powerpoint/2010/main" val="2335555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Nov 20, 2016</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937816C-B864-3C44-9F35-DF1AF67990C8}" type="slidenum">
              <a:rPr lang="en-US" smtClean="0"/>
              <a:pPr/>
              <a:t>‹#›</a:t>
            </a:fld>
            <a:endParaRPr lang="en-US"/>
          </a:p>
        </p:txBody>
      </p:sp>
    </p:spTree>
    <p:extLst>
      <p:ext uri="{BB962C8B-B14F-4D97-AF65-F5344CB8AC3E}">
        <p14:creationId xmlns:p14="http://schemas.microsoft.com/office/powerpoint/2010/main" val="505641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Nov 20, 2016</a:t>
            </a: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937816C-B864-3C44-9F35-DF1AF67990C8}" type="slidenum">
              <a:rPr lang="en-US" smtClean="0"/>
              <a:pPr/>
              <a:t>‹#›</a:t>
            </a:fld>
            <a:endParaRPr lang="en-US"/>
          </a:p>
        </p:txBody>
      </p:sp>
    </p:spTree>
    <p:extLst>
      <p:ext uri="{BB962C8B-B14F-4D97-AF65-F5344CB8AC3E}">
        <p14:creationId xmlns:p14="http://schemas.microsoft.com/office/powerpoint/2010/main" val="39274369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tint val="40000"/>
                <a:satMod val="350000"/>
              </a:schemeClr>
            </a:gs>
            <a:gs pos="12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lumMod val="75000"/>
                  </a:schemeClr>
                </a:solidFill>
              </a:defRPr>
            </a:lvl1pPr>
          </a:lstStyle>
          <a:p>
            <a:r>
              <a:rPr lang="en-US" smtClean="0"/>
              <a:t>Nov 20, 2016</a:t>
            </a:r>
            <a:endParaRPr lang="en-US" dirty="0" smtClean="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lumMod val="75000"/>
                  </a:schemeClr>
                </a:solidFill>
              </a:defRPr>
            </a:lvl1pPr>
          </a:lstStyle>
          <a:p>
            <a:fld id="{0937816C-B864-3C44-9F35-DF1AF67990C8}" type="slidenum">
              <a:rPr lang="en-US" smtClean="0"/>
              <a:pPr/>
              <a:t>‹#›</a:t>
            </a:fld>
            <a:endParaRPr lang="en-US" dirty="0"/>
          </a:p>
        </p:txBody>
      </p:sp>
    </p:spTree>
    <p:extLst>
      <p:ext uri="{BB962C8B-B14F-4D97-AF65-F5344CB8AC3E}">
        <p14:creationId xmlns:p14="http://schemas.microsoft.com/office/powerpoint/2010/main" val="88934110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3FF8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3FF8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3FF8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3FF8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3FF8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7.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43.jpeg"/></Relationships>
</file>

<file path=ppt/slides/_rels/slide74.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7.jpg"/><Relationship Id="rId6"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2.jpeg"/></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6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hyperlink" Target="http://users.frii.com/gbooth/Trains/" TargetMode="External"/><Relationship Id="rId4" Type="http://schemas.openxmlformats.org/officeDocument/2006/relationships/hyperlink" Target="http://model-railroad-hobbyist.com/blog/4304" TargetMode="External"/><Relationship Id="rId5" Type="http://schemas.openxmlformats.org/officeDocument/2006/relationships/hyperlink" Target="http://model-railroad-hobbyist.com/node/19271" TargetMode="External"/><Relationship Id="rId6" Type="http://schemas.openxmlformats.org/officeDocument/2006/relationships/hyperlink" Target="http://www.terrastories.com/bearings/colorado-sugar-beet-history-architecture" TargetMode="External"/><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hyperlink" Target="http://longmontian.blogspot.com/2009/07/sterling-sugar-beet-factory.html" TargetMode="External"/><Relationship Id="rId4" Type="http://schemas.openxmlformats.org/officeDocument/2006/relationships/hyperlink" Target="http://www.pbase.com/espeef5/clyde_kings_beet_loader" TargetMode="External"/><Relationship Id="rId5" Type="http://schemas.openxmlformats.org/officeDocument/2006/relationships/hyperlink" Target="http://www.fcgov.com/historicpreservation/pdf/sugar-beet-industry-doc.pdf" TargetMode="External"/><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63.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6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6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5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2130425"/>
            <a:ext cx="6540500" cy="1470025"/>
          </a:xfrm>
        </p:spPr>
        <p:txBody>
          <a:bodyPr>
            <a:normAutofit/>
          </a:bodyPr>
          <a:lstStyle/>
          <a:p>
            <a:r>
              <a:rPr lang="en-US" dirty="0" smtClean="0"/>
              <a:t>Modeling an Operations-Oriented Industry</a:t>
            </a:r>
            <a:endParaRPr lang="en-US" dirty="0"/>
          </a:p>
        </p:txBody>
      </p:sp>
      <p:sp>
        <p:nvSpPr>
          <p:cNvPr id="3" name="Subtitle 2"/>
          <p:cNvSpPr>
            <a:spLocks noGrp="1"/>
          </p:cNvSpPr>
          <p:nvPr>
            <p:ph type="subTitle" idx="1"/>
          </p:nvPr>
        </p:nvSpPr>
        <p:spPr/>
        <p:txBody>
          <a:bodyPr/>
          <a:lstStyle/>
          <a:p>
            <a:r>
              <a:rPr lang="en-US" dirty="0" err="1" smtClean="0"/>
              <a:t>Ric</a:t>
            </a:r>
            <a:r>
              <a:rPr lang="en-US" dirty="0" smtClean="0"/>
              <a:t> Zimmerman</a:t>
            </a:r>
          </a:p>
          <a:p>
            <a:r>
              <a:rPr lang="en-US" sz="2400" dirty="0" smtClean="0"/>
              <a:t>Division 3, The Miami Valley Division, Mid-Central Region, NMRA</a:t>
            </a:r>
            <a:endParaRPr lang="en-US" sz="2400" dirty="0"/>
          </a:p>
        </p:txBody>
      </p:sp>
    </p:spTree>
    <p:extLst>
      <p:ext uri="{BB962C8B-B14F-4D97-AF65-F5344CB8AC3E}">
        <p14:creationId xmlns:p14="http://schemas.microsoft.com/office/powerpoint/2010/main" val="37723665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Sugar Beet Industry Circa 1958</a:t>
            </a:r>
            <a:endParaRPr lang="en-US" dirty="0"/>
          </a:p>
        </p:txBody>
      </p:sp>
      <p:pic>
        <p:nvPicPr>
          <p:cNvPr id="4" name="Content Placeholder 3" descr="slides3-W-sugar.jpg"/>
          <p:cNvPicPr>
            <a:picLocks noGrp="1" noChangeAspect="1"/>
          </p:cNvPicPr>
          <p:nvPr>
            <p:ph idx="1"/>
          </p:nvPr>
        </p:nvPicPr>
        <p:blipFill>
          <a:blip r:embed="rId3">
            <a:extLst>
              <a:ext uri="{28A0092B-C50C-407E-A947-70E740481C1C}">
                <a14:useLocalDpi xmlns:a14="http://schemas.microsoft.com/office/drawing/2010/main" val="0"/>
              </a:ext>
            </a:extLst>
          </a:blip>
          <a:srcRect l="1279" r="1279"/>
          <a:stretch>
            <a:fillRect/>
          </a:stretch>
        </p:blipFill>
        <p:spPr>
          <a:ln>
            <a:solidFill>
              <a:schemeClr val="tx1"/>
            </a:solidFill>
          </a:ln>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10</a:t>
            </a:fld>
            <a:endParaRPr lang="en-US"/>
          </a:p>
        </p:txBody>
      </p:sp>
    </p:spTree>
    <p:extLst>
      <p:ext uri="{BB962C8B-B14F-4D97-AF65-F5344CB8AC3E}">
        <p14:creationId xmlns:p14="http://schemas.microsoft.com/office/powerpoint/2010/main" val="29533645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dustry map 2-13-14.pdf"/>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457200" y="1460500"/>
            <a:ext cx="8229600" cy="4525963"/>
          </a:xfrm>
        </p:spPr>
      </p:pic>
      <p:sp>
        <p:nvSpPr>
          <p:cNvPr id="2" name="Date Placeholder 1"/>
          <p:cNvSpPr>
            <a:spLocks noGrp="1"/>
          </p:cNvSpPr>
          <p:nvPr>
            <p:ph type="dt" sz="half" idx="10"/>
          </p:nvPr>
        </p:nvSpPr>
        <p:spPr/>
        <p:txBody>
          <a:bodyPr/>
          <a:lstStyle/>
          <a:p>
            <a:r>
              <a:rPr lang="en-US" smtClean="0"/>
              <a:t>Nov 20, 2016</a:t>
            </a:r>
            <a:endParaRPr lang="en-US"/>
          </a:p>
        </p:txBody>
      </p:sp>
      <p:sp>
        <p:nvSpPr>
          <p:cNvPr id="3" name="Slide Number Placeholder 2"/>
          <p:cNvSpPr>
            <a:spLocks noGrp="1"/>
          </p:cNvSpPr>
          <p:nvPr>
            <p:ph type="sldNum" sz="quarter" idx="12"/>
          </p:nvPr>
        </p:nvSpPr>
        <p:spPr/>
        <p:txBody>
          <a:bodyPr/>
          <a:lstStyle/>
          <a:p>
            <a:fld id="{0937816C-B864-3C44-9F35-DF1AF67990C8}" type="slidenum">
              <a:rPr lang="en-US" smtClean="0"/>
              <a:pPr/>
              <a:t>11</a:t>
            </a:fld>
            <a:endParaRPr lang="en-US"/>
          </a:p>
        </p:txBody>
      </p:sp>
    </p:spTree>
    <p:extLst>
      <p:ext uri="{BB962C8B-B14F-4D97-AF65-F5344CB8AC3E}">
        <p14:creationId xmlns:p14="http://schemas.microsoft.com/office/powerpoint/2010/main" val="5951642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a:t>
            </a:r>
            <a:endParaRPr lang="en-US" dirty="0"/>
          </a:p>
        </p:txBody>
      </p:sp>
      <p:sp>
        <p:nvSpPr>
          <p:cNvPr id="3" name="Content Placeholder 2"/>
          <p:cNvSpPr>
            <a:spLocks noGrp="1"/>
          </p:cNvSpPr>
          <p:nvPr>
            <p:ph idx="1"/>
          </p:nvPr>
        </p:nvSpPr>
        <p:spPr>
          <a:xfrm>
            <a:off x="2470150" y="1612900"/>
            <a:ext cx="4229100" cy="4525963"/>
          </a:xfrm>
        </p:spPr>
        <p:txBody>
          <a:bodyPr/>
          <a:lstStyle/>
          <a:p>
            <a:r>
              <a:rPr lang="en-US" dirty="0"/>
              <a:t>Harvesting</a:t>
            </a:r>
          </a:p>
          <a:p>
            <a:r>
              <a:rPr lang="en-US" dirty="0"/>
              <a:t>Transporting to </a:t>
            </a:r>
            <a:r>
              <a:rPr lang="en-US" dirty="0" smtClean="0"/>
              <a:t>Mill</a:t>
            </a:r>
          </a:p>
          <a:p>
            <a:r>
              <a:rPr lang="en-US" dirty="0" smtClean="0"/>
              <a:t>Processing</a:t>
            </a:r>
            <a:endParaRPr lang="en-US" dirty="0"/>
          </a:p>
          <a:p>
            <a:r>
              <a:rPr lang="en-US" dirty="0"/>
              <a:t>Products</a:t>
            </a:r>
          </a:p>
          <a:p>
            <a:r>
              <a:rPr lang="en-US" dirty="0" smtClean="0"/>
              <a:t>Shipping</a:t>
            </a:r>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12</a:t>
            </a:fld>
            <a:endParaRPr lang="en-US"/>
          </a:p>
        </p:txBody>
      </p:sp>
    </p:spTree>
    <p:extLst>
      <p:ext uri="{BB962C8B-B14F-4D97-AF65-F5344CB8AC3E}">
        <p14:creationId xmlns:p14="http://schemas.microsoft.com/office/powerpoint/2010/main" val="38686702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Harvesting</a:t>
            </a:r>
            <a:endParaRPr lang="en-US" dirty="0"/>
          </a:p>
        </p:txBody>
      </p:sp>
      <p:sp>
        <p:nvSpPr>
          <p:cNvPr id="3" name="Content Placeholder 2"/>
          <p:cNvSpPr>
            <a:spLocks noGrp="1"/>
          </p:cNvSpPr>
          <p:nvPr>
            <p:ph idx="1"/>
          </p:nvPr>
        </p:nvSpPr>
        <p:spPr/>
        <p:txBody>
          <a:bodyPr>
            <a:normAutofit/>
          </a:bodyPr>
          <a:lstStyle/>
          <a:p>
            <a:r>
              <a:rPr lang="en-US" sz="2800" dirty="0" smtClean="0"/>
              <a:t>Usually begins in fall, September - January</a:t>
            </a:r>
          </a:p>
          <a:p>
            <a:r>
              <a:rPr lang="en-US" sz="2800" dirty="0" smtClean="0"/>
              <a:t>Steps:</a:t>
            </a:r>
          </a:p>
          <a:p>
            <a:pPr lvl="1"/>
            <a:r>
              <a:rPr lang="en-US" dirty="0" smtClean="0"/>
              <a:t>Topper removes foliage (used as silage)</a:t>
            </a:r>
          </a:p>
          <a:p>
            <a:pPr lvl="1"/>
            <a:r>
              <a:rPr lang="en-US" dirty="0" smtClean="0"/>
              <a:t>Pinch wheel harvester (lifter) pulls the beets from the ground and dumps them into trucks</a:t>
            </a:r>
          </a:p>
          <a:p>
            <a:pPr lvl="2"/>
            <a:endParaRPr lang="en-US" sz="2800" dirty="0" smtClean="0"/>
          </a:p>
          <a:p>
            <a:pPr lvl="1"/>
            <a:endParaRPr lang="en-US" dirty="0"/>
          </a:p>
        </p:txBody>
      </p:sp>
      <p:pic>
        <p:nvPicPr>
          <p:cNvPr id="4" name="Content Placeholder 3" descr="sugar-beets1.jpg"/>
          <p:cNvPicPr>
            <a:picLocks noChangeAspect="1"/>
          </p:cNvPicPr>
          <p:nvPr/>
        </p:nvPicPr>
        <p:blipFill>
          <a:blip r:embed="rId3">
            <a:extLst>
              <a:ext uri="{28A0092B-C50C-407E-A947-70E740481C1C}">
                <a14:useLocalDpi xmlns:a14="http://schemas.microsoft.com/office/drawing/2010/main" val="0"/>
              </a:ext>
            </a:extLst>
          </a:blip>
          <a:srcRect t="3878" b="3878"/>
          <a:stretch>
            <a:fillRect/>
          </a:stretch>
        </p:blipFill>
        <p:spPr>
          <a:xfrm>
            <a:off x="2691259" y="4330700"/>
            <a:ext cx="3726558" cy="2049463"/>
          </a:xfrm>
          <a:prstGeom prst="rect">
            <a:avLst/>
          </a:prstGeom>
        </p:spPr>
      </p:pic>
      <p:sp>
        <p:nvSpPr>
          <p:cNvPr id="5" name="Date Placeholder 4"/>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13</a:t>
            </a:fld>
            <a:endParaRPr lang="en-US"/>
          </a:p>
        </p:txBody>
      </p:sp>
    </p:spTree>
    <p:extLst>
      <p:ext uri="{BB962C8B-B14F-4D97-AF65-F5344CB8AC3E}">
        <p14:creationId xmlns:p14="http://schemas.microsoft.com/office/powerpoint/2010/main" val="24225521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Harvesting</a:t>
            </a:r>
            <a:endParaRPr lang="en-US" dirty="0"/>
          </a:p>
        </p:txBody>
      </p:sp>
      <p:pic>
        <p:nvPicPr>
          <p:cNvPr id="4" name="Content Placeholder 3" descr="slides3-L-truckbeets.jpg"/>
          <p:cNvPicPr>
            <a:picLocks noGrp="1" noChangeAspect="1"/>
          </p:cNvPicPr>
          <p:nvPr>
            <p:ph idx="1"/>
          </p:nvPr>
        </p:nvPicPr>
        <p:blipFill>
          <a:blip r:embed="rId3">
            <a:extLst>
              <a:ext uri="{28A0092B-C50C-407E-A947-70E740481C1C}">
                <a14:useLocalDpi xmlns:a14="http://schemas.microsoft.com/office/drawing/2010/main" val="0"/>
              </a:ext>
            </a:extLst>
          </a:blip>
          <a:srcRect t="8958" b="8958"/>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14</a:t>
            </a:fld>
            <a:endParaRPr lang="en-US"/>
          </a:p>
        </p:txBody>
      </p:sp>
    </p:spTree>
    <p:extLst>
      <p:ext uri="{BB962C8B-B14F-4D97-AF65-F5344CB8AC3E}">
        <p14:creationId xmlns:p14="http://schemas.microsoft.com/office/powerpoint/2010/main" val="226869170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a:t>
            </a:r>
            <a:endParaRPr lang="en-US" dirty="0"/>
          </a:p>
        </p:txBody>
      </p:sp>
      <p:sp>
        <p:nvSpPr>
          <p:cNvPr id="3" name="Content Placeholder 2"/>
          <p:cNvSpPr>
            <a:spLocks noGrp="1"/>
          </p:cNvSpPr>
          <p:nvPr>
            <p:ph idx="1"/>
          </p:nvPr>
        </p:nvSpPr>
        <p:spPr/>
        <p:txBody>
          <a:bodyPr>
            <a:normAutofit fontScale="92500"/>
          </a:bodyPr>
          <a:lstStyle/>
          <a:p>
            <a:r>
              <a:rPr lang="en-US" dirty="0">
                <a:solidFill>
                  <a:schemeClr val="accent6">
                    <a:lumMod val="60000"/>
                    <a:lumOff val="40000"/>
                  </a:schemeClr>
                </a:solidFill>
              </a:rPr>
              <a:t>Harvesting</a:t>
            </a:r>
          </a:p>
          <a:p>
            <a:r>
              <a:rPr lang="en-US" dirty="0"/>
              <a:t>Transporting to </a:t>
            </a:r>
            <a:r>
              <a:rPr lang="en-US" dirty="0" smtClean="0"/>
              <a:t>Mill</a:t>
            </a:r>
          </a:p>
          <a:p>
            <a:pPr lvl="1"/>
            <a:r>
              <a:rPr lang="en-US" dirty="0" smtClean="0"/>
              <a:t>Beet Dump</a:t>
            </a:r>
          </a:p>
          <a:p>
            <a:pPr lvl="2"/>
            <a:r>
              <a:rPr lang="en-US" dirty="0" smtClean="0"/>
              <a:t>Beets transported to dump via trucks</a:t>
            </a:r>
          </a:p>
          <a:p>
            <a:pPr lvl="2"/>
            <a:r>
              <a:rPr lang="en-US" dirty="0" smtClean="0"/>
              <a:t>Weighed and samples taken</a:t>
            </a:r>
          </a:p>
          <a:p>
            <a:pPr lvl="2"/>
            <a:r>
              <a:rPr lang="en-US" dirty="0" smtClean="0"/>
              <a:t>Beets loaded into railcars</a:t>
            </a:r>
          </a:p>
          <a:p>
            <a:pPr lvl="1"/>
            <a:r>
              <a:rPr lang="en-US" dirty="0" smtClean="0">
                <a:solidFill>
                  <a:srgbClr val="BFBFBF"/>
                </a:solidFill>
              </a:rPr>
              <a:t>Off-loading at the Factory</a:t>
            </a:r>
          </a:p>
          <a:p>
            <a:pPr lvl="2"/>
            <a:r>
              <a:rPr lang="en-US" dirty="0" smtClean="0">
                <a:solidFill>
                  <a:srgbClr val="BFBFBF"/>
                </a:solidFill>
              </a:rPr>
              <a:t>“Drop-Bottom” railcars unload on high lines</a:t>
            </a:r>
          </a:p>
          <a:p>
            <a:pPr lvl="2"/>
            <a:r>
              <a:rPr lang="en-US" dirty="0" smtClean="0">
                <a:solidFill>
                  <a:srgbClr val="BFBFBF"/>
                </a:solidFill>
              </a:rPr>
              <a:t>Other cars are unloaded manually or using crawlers</a:t>
            </a:r>
          </a:p>
          <a:p>
            <a:pPr lvl="3"/>
            <a:r>
              <a:rPr lang="en-US" dirty="0" smtClean="0">
                <a:solidFill>
                  <a:srgbClr val="BFBFBF"/>
                </a:solidFill>
              </a:rPr>
              <a:t>Piled for later use</a:t>
            </a:r>
            <a:endParaRPr lang="en-US" dirty="0">
              <a:solidFill>
                <a:srgbClr val="BFBFBF"/>
              </a:solidFill>
            </a:endParaRPr>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15</a:t>
            </a:fld>
            <a:endParaRPr lang="en-US"/>
          </a:p>
        </p:txBody>
      </p:sp>
    </p:spTree>
    <p:extLst>
      <p:ext uri="{BB962C8B-B14F-4D97-AF65-F5344CB8AC3E}">
        <p14:creationId xmlns:p14="http://schemas.microsoft.com/office/powerpoint/2010/main" val="8751833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Loading at the Beet Dump</a:t>
            </a:r>
            <a:endParaRPr lang="en-US" dirty="0"/>
          </a:p>
        </p:txBody>
      </p:sp>
      <p:pic>
        <p:nvPicPr>
          <p:cNvPr id="4" name="Content Placeholder 3" descr="17835.JPG"/>
          <p:cNvPicPr>
            <a:picLocks noGrp="1" noChangeAspect="1"/>
          </p:cNvPicPr>
          <p:nvPr>
            <p:ph idx="1"/>
          </p:nvPr>
        </p:nvPicPr>
        <p:blipFill>
          <a:blip r:embed="rId3">
            <a:extLst>
              <a:ext uri="{28A0092B-C50C-407E-A947-70E740481C1C}">
                <a14:useLocalDpi xmlns:a14="http://schemas.microsoft.com/office/drawing/2010/main" val="0"/>
              </a:ext>
            </a:extLst>
          </a:blip>
          <a:srcRect t="21684" b="21684"/>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16</a:t>
            </a:fld>
            <a:endParaRPr lang="en-US"/>
          </a:p>
        </p:txBody>
      </p:sp>
    </p:spTree>
    <p:extLst>
      <p:ext uri="{BB962C8B-B14F-4D97-AF65-F5344CB8AC3E}">
        <p14:creationId xmlns:p14="http://schemas.microsoft.com/office/powerpoint/2010/main" val="30696072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Beet Loader</a:t>
            </a:r>
            <a:br>
              <a:rPr lang="en-US" dirty="0" smtClean="0"/>
            </a:br>
            <a:r>
              <a:rPr lang="en-US" sz="3100" dirty="0" smtClean="0"/>
              <a:t>San </a:t>
            </a:r>
            <a:r>
              <a:rPr lang="en-US" sz="3100" dirty="0" err="1" smtClean="0"/>
              <a:t>Ardro</a:t>
            </a:r>
            <a:r>
              <a:rPr lang="en-US" sz="3100" dirty="0" smtClean="0"/>
              <a:t>, California</a:t>
            </a:r>
            <a:endParaRPr lang="en-US" sz="3100" dirty="0"/>
          </a:p>
        </p:txBody>
      </p:sp>
      <p:pic>
        <p:nvPicPr>
          <p:cNvPr id="4" name="Content Placeholder 3" descr="Beet Loader So CA.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17</a:t>
            </a:fld>
            <a:endParaRPr lang="en-US"/>
          </a:p>
        </p:txBody>
      </p:sp>
    </p:spTree>
    <p:extLst>
      <p:ext uri="{BB962C8B-B14F-4D97-AF65-F5344CB8AC3E}">
        <p14:creationId xmlns:p14="http://schemas.microsoft.com/office/powerpoint/2010/main" val="31383821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 Beet Dump</a:t>
            </a:r>
            <a:endParaRPr lang="en-US" dirty="0"/>
          </a:p>
        </p:txBody>
      </p:sp>
      <p:sp>
        <p:nvSpPr>
          <p:cNvPr id="3" name="Content Placeholder 2"/>
          <p:cNvSpPr>
            <a:spLocks noGrp="1"/>
          </p:cNvSpPr>
          <p:nvPr>
            <p:ph idx="1"/>
          </p:nvPr>
        </p:nvSpPr>
        <p:spPr/>
        <p:txBody>
          <a:bodyPr/>
          <a:lstStyle/>
          <a:p>
            <a:r>
              <a:rPr lang="en-US" dirty="0" smtClean="0"/>
              <a:t>Scratch build or kit-bash?</a:t>
            </a:r>
          </a:p>
          <a:p>
            <a:r>
              <a:rPr lang="en-US" dirty="0" smtClean="0"/>
              <a:t>Drawings of San </a:t>
            </a:r>
            <a:r>
              <a:rPr lang="en-US" dirty="0" err="1" smtClean="0"/>
              <a:t>Ardo</a:t>
            </a:r>
            <a:r>
              <a:rPr lang="en-US" dirty="0" smtClean="0"/>
              <a:t> Beet Loader are available from RMC, Nov 2008</a:t>
            </a:r>
            <a:r>
              <a:rPr lang="en-US" baseline="30000" dirty="0" smtClean="0"/>
              <a:t>1</a:t>
            </a:r>
            <a:endParaRPr lang="en-US" baseline="30000" dirty="0"/>
          </a:p>
          <a:p>
            <a:r>
              <a:rPr lang="en-US" dirty="0" smtClean="0"/>
              <a:t>Simple conveyor system using kit parts</a:t>
            </a:r>
          </a:p>
          <a:p>
            <a:pPr marL="457200" lvl="1" indent="0">
              <a:buNone/>
            </a:pPr>
            <a:endParaRPr lang="en-US" dirty="0"/>
          </a:p>
        </p:txBody>
      </p:sp>
      <p:sp>
        <p:nvSpPr>
          <p:cNvPr id="4" name="TextBox 3"/>
          <p:cNvSpPr txBox="1"/>
          <p:nvPr/>
        </p:nvSpPr>
        <p:spPr>
          <a:xfrm>
            <a:off x="1143001" y="5486400"/>
            <a:ext cx="7442200" cy="646331"/>
          </a:xfrm>
          <a:prstGeom prst="rect">
            <a:avLst/>
          </a:prstGeom>
          <a:noFill/>
        </p:spPr>
        <p:txBody>
          <a:bodyPr wrap="square" rtlCol="0">
            <a:spAutoFit/>
          </a:bodyPr>
          <a:lstStyle/>
          <a:p>
            <a:r>
              <a:rPr lang="en-US" baseline="30000" dirty="0" smtClean="0"/>
              <a:t>1</a:t>
            </a:r>
            <a:r>
              <a:rPr lang="en-US" dirty="0" smtClean="0"/>
              <a:t> Signor, John R, Modeling California’s sugar beet industry, Railroad Model Craftsman, November 2008, pages 58.</a:t>
            </a:r>
            <a:endParaRPr lang="en-US" dirty="0"/>
          </a:p>
        </p:txBody>
      </p:sp>
      <p:sp>
        <p:nvSpPr>
          <p:cNvPr id="5" name="Date Placeholder 4"/>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18</a:t>
            </a:fld>
            <a:endParaRPr lang="en-US"/>
          </a:p>
        </p:txBody>
      </p:sp>
    </p:spTree>
    <p:extLst>
      <p:ext uri="{BB962C8B-B14F-4D97-AF65-F5344CB8AC3E}">
        <p14:creationId xmlns:p14="http://schemas.microsoft.com/office/powerpoint/2010/main" val="34485641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Simplest - Walthers Truck Dump</a:t>
            </a:r>
            <a:br>
              <a:rPr lang="en-US" dirty="0" smtClean="0"/>
            </a:br>
            <a:r>
              <a:rPr lang="en-US" sz="3100" dirty="0" smtClean="0"/>
              <a:t>(933-4058)</a:t>
            </a:r>
            <a:endParaRPr lang="en-US" sz="3100" dirty="0"/>
          </a:p>
        </p:txBody>
      </p:sp>
      <p:pic>
        <p:nvPicPr>
          <p:cNvPr id="4" name="Content Placeholder 3" descr="Walthers Truck dump.jpg"/>
          <p:cNvPicPr>
            <a:picLocks noGrp="1" noChangeAspect="1"/>
          </p:cNvPicPr>
          <p:nvPr>
            <p:ph idx="1"/>
          </p:nvPr>
        </p:nvPicPr>
        <p:blipFill>
          <a:blip r:embed="rId3">
            <a:extLst>
              <a:ext uri="{28A0092B-C50C-407E-A947-70E740481C1C}">
                <a14:useLocalDpi xmlns:a14="http://schemas.microsoft.com/office/drawing/2010/main" val="0"/>
              </a:ext>
            </a:extLst>
          </a:blip>
          <a:srcRect t="6352" b="6352"/>
          <a:stretch>
            <a:fillRect/>
          </a:stretch>
        </p:blipFill>
        <p:spPr/>
      </p:pic>
      <p:sp>
        <p:nvSpPr>
          <p:cNvPr id="5" name="TextBox 4"/>
          <p:cNvSpPr txBox="1"/>
          <p:nvPr/>
        </p:nvSpPr>
        <p:spPr>
          <a:xfrm>
            <a:off x="546100" y="6138863"/>
            <a:ext cx="1152930" cy="276999"/>
          </a:xfrm>
          <a:prstGeom prst="rect">
            <a:avLst/>
          </a:prstGeom>
          <a:noFill/>
        </p:spPr>
        <p:txBody>
          <a:bodyPr wrap="none" rtlCol="0">
            <a:spAutoFit/>
          </a:bodyPr>
          <a:lstStyle/>
          <a:p>
            <a:r>
              <a:rPr lang="en-US" sz="1200" dirty="0" smtClean="0"/>
              <a:t>Walthers Photo</a:t>
            </a:r>
            <a:endParaRPr lang="en-US" sz="1200"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19</a:t>
            </a:fld>
            <a:endParaRPr lang="en-US"/>
          </a:p>
        </p:txBody>
      </p:sp>
    </p:spTree>
    <p:extLst>
      <p:ext uri="{BB962C8B-B14F-4D97-AF65-F5344CB8AC3E}">
        <p14:creationId xmlns:p14="http://schemas.microsoft.com/office/powerpoint/2010/main" val="8785378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Would You like an Industry that Requires the Following Operations?</a:t>
            </a:r>
            <a:endParaRPr lang="en-US" sz="3600" dirty="0"/>
          </a:p>
        </p:txBody>
      </p:sp>
      <p:sp>
        <p:nvSpPr>
          <p:cNvPr id="3" name="Content Placeholder 2"/>
          <p:cNvSpPr>
            <a:spLocks noGrp="1"/>
          </p:cNvSpPr>
          <p:nvPr>
            <p:ph idx="1"/>
          </p:nvPr>
        </p:nvSpPr>
        <p:spPr>
          <a:xfrm>
            <a:off x="457200" y="1803400"/>
            <a:ext cx="8229600" cy="4525963"/>
          </a:xfrm>
        </p:spPr>
        <p:txBody>
          <a:bodyPr>
            <a:normAutofit lnSpcReduction="10000"/>
          </a:bodyPr>
          <a:lstStyle/>
          <a:p>
            <a:r>
              <a:rPr lang="en-US" dirty="0"/>
              <a:t>Incoming</a:t>
            </a:r>
          </a:p>
          <a:p>
            <a:pPr lvl="1"/>
            <a:r>
              <a:rPr lang="en-US" dirty="0" smtClean="0"/>
              <a:t>Raw Materials – up to 20 </a:t>
            </a:r>
            <a:r>
              <a:rPr lang="en-US" dirty="0"/>
              <a:t>cars per day</a:t>
            </a:r>
          </a:p>
          <a:p>
            <a:pPr lvl="1"/>
            <a:r>
              <a:rPr lang="en-US" dirty="0"/>
              <a:t>Coal/Coke: 5.3 hoppers (70-ton) per day</a:t>
            </a:r>
          </a:p>
          <a:p>
            <a:pPr lvl="1"/>
            <a:r>
              <a:rPr lang="en-US" dirty="0"/>
              <a:t>Limestone: 2.7 hoppers/gondola cars per day</a:t>
            </a:r>
          </a:p>
          <a:p>
            <a:r>
              <a:rPr lang="en-US" dirty="0"/>
              <a:t>Outgoing</a:t>
            </a:r>
          </a:p>
          <a:p>
            <a:pPr lvl="1"/>
            <a:r>
              <a:rPr lang="en-US" dirty="0" smtClean="0"/>
              <a:t>Finished products: 2-4 </a:t>
            </a:r>
            <a:r>
              <a:rPr lang="en-US" dirty="0"/>
              <a:t>box cars (50-ton)per day</a:t>
            </a:r>
          </a:p>
          <a:p>
            <a:pPr lvl="1"/>
            <a:r>
              <a:rPr lang="en-US" dirty="0"/>
              <a:t>Bulk </a:t>
            </a:r>
            <a:r>
              <a:rPr lang="en-US" dirty="0" smtClean="0"/>
              <a:t>product: </a:t>
            </a:r>
            <a:r>
              <a:rPr lang="en-US" dirty="0"/>
              <a:t>1-2 covered hoppers per day</a:t>
            </a:r>
          </a:p>
          <a:p>
            <a:pPr lvl="1"/>
            <a:r>
              <a:rPr lang="en-US" dirty="0" smtClean="0"/>
              <a:t>Liquid product: </a:t>
            </a:r>
            <a:r>
              <a:rPr lang="en-US" dirty="0"/>
              <a:t>1-2 tank cars per day</a:t>
            </a:r>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2</a:t>
            </a:fld>
            <a:endParaRPr lang="en-US"/>
          </a:p>
        </p:txBody>
      </p:sp>
    </p:spTree>
    <p:extLst>
      <p:ext uri="{BB962C8B-B14F-4D97-AF65-F5344CB8AC3E}">
        <p14:creationId xmlns:p14="http://schemas.microsoft.com/office/powerpoint/2010/main" val="145196218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Challenging - Model Beet Loader</a:t>
            </a:r>
            <a:endParaRPr lang="en-US" dirty="0"/>
          </a:p>
        </p:txBody>
      </p:sp>
      <p:pic>
        <p:nvPicPr>
          <p:cNvPr id="4" name="Content Placeholder 3" descr="gallery_n_big.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
        <p:nvSpPr>
          <p:cNvPr id="5" name="TextBox 4"/>
          <p:cNvSpPr txBox="1"/>
          <p:nvPr/>
        </p:nvSpPr>
        <p:spPr>
          <a:xfrm>
            <a:off x="782638" y="6126163"/>
            <a:ext cx="7599362" cy="276999"/>
          </a:xfrm>
          <a:prstGeom prst="rect">
            <a:avLst/>
          </a:prstGeom>
          <a:noFill/>
        </p:spPr>
        <p:txBody>
          <a:bodyPr wrap="square" rtlCol="0">
            <a:spAutoFit/>
          </a:bodyPr>
          <a:lstStyle/>
          <a:p>
            <a:r>
              <a:rPr lang="en-US" sz="1200" dirty="0" smtClean="0"/>
              <a:t>Source:  Signor, John R, Modeling California’s sugar beet industry, Railroad Model Craftsman, November 2008, page 69.</a:t>
            </a:r>
            <a:endParaRPr lang="en-US" sz="1200"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20</a:t>
            </a:fld>
            <a:endParaRPr lang="en-US"/>
          </a:p>
        </p:txBody>
      </p:sp>
    </p:spTree>
    <p:extLst>
      <p:ext uri="{BB962C8B-B14F-4D97-AF65-F5344CB8AC3E}">
        <p14:creationId xmlns:p14="http://schemas.microsoft.com/office/powerpoint/2010/main" val="26547844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et Loader Model.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
        <p:nvSpPr>
          <p:cNvPr id="6" name="TextBox 5"/>
          <p:cNvSpPr txBox="1"/>
          <p:nvPr/>
        </p:nvSpPr>
        <p:spPr>
          <a:xfrm>
            <a:off x="2199025" y="508000"/>
            <a:ext cx="4711025" cy="707886"/>
          </a:xfrm>
          <a:prstGeom prst="rect">
            <a:avLst/>
          </a:prstGeom>
          <a:noFill/>
        </p:spPr>
        <p:txBody>
          <a:bodyPr wrap="square" rtlCol="0">
            <a:spAutoFit/>
          </a:bodyPr>
          <a:lstStyle/>
          <a:p>
            <a:pPr algn="ctr"/>
            <a:r>
              <a:rPr lang="en-US" sz="4000" dirty="0" smtClean="0">
                <a:solidFill>
                  <a:srgbClr val="FFFF00"/>
                </a:solidFill>
              </a:rPr>
              <a:t>Beet Dump Model</a:t>
            </a:r>
            <a:endParaRPr lang="en-US" sz="4000" dirty="0">
              <a:solidFill>
                <a:srgbClr val="FFFF00"/>
              </a:solidFill>
            </a:endParaRPr>
          </a:p>
        </p:txBody>
      </p:sp>
      <p:sp>
        <p:nvSpPr>
          <p:cNvPr id="2" name="Date Placeholder 1"/>
          <p:cNvSpPr>
            <a:spLocks noGrp="1"/>
          </p:cNvSpPr>
          <p:nvPr>
            <p:ph type="dt" sz="half" idx="10"/>
          </p:nvPr>
        </p:nvSpPr>
        <p:spPr/>
        <p:txBody>
          <a:bodyPr/>
          <a:lstStyle/>
          <a:p>
            <a:r>
              <a:rPr lang="en-US" smtClean="0"/>
              <a:t>Nov 20, 2016</a:t>
            </a:r>
            <a:endParaRPr lang="en-US"/>
          </a:p>
        </p:txBody>
      </p:sp>
      <p:sp>
        <p:nvSpPr>
          <p:cNvPr id="3" name="Slide Number Placeholder 2"/>
          <p:cNvSpPr>
            <a:spLocks noGrp="1"/>
          </p:cNvSpPr>
          <p:nvPr>
            <p:ph type="sldNum" sz="quarter" idx="12"/>
          </p:nvPr>
        </p:nvSpPr>
        <p:spPr/>
        <p:txBody>
          <a:bodyPr/>
          <a:lstStyle/>
          <a:p>
            <a:fld id="{0937816C-B864-3C44-9F35-DF1AF67990C8}" type="slidenum">
              <a:rPr lang="en-US" smtClean="0"/>
              <a:pPr/>
              <a:t>21</a:t>
            </a:fld>
            <a:endParaRPr lang="en-US"/>
          </a:p>
        </p:txBody>
      </p:sp>
    </p:spTree>
    <p:extLst>
      <p:ext uri="{BB962C8B-B14F-4D97-AF65-F5344CB8AC3E}">
        <p14:creationId xmlns:p14="http://schemas.microsoft.com/office/powerpoint/2010/main" val="16699166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Transporting the Beets to the Factory</a:t>
            </a:r>
            <a:endParaRPr lang="en-US" dirty="0"/>
          </a:p>
        </p:txBody>
      </p:sp>
      <p:sp>
        <p:nvSpPr>
          <p:cNvPr id="3" name="Content Placeholder 2"/>
          <p:cNvSpPr>
            <a:spLocks noGrp="1"/>
          </p:cNvSpPr>
          <p:nvPr>
            <p:ph idx="1"/>
          </p:nvPr>
        </p:nvSpPr>
        <p:spPr/>
        <p:txBody>
          <a:bodyPr/>
          <a:lstStyle/>
          <a:p>
            <a:r>
              <a:rPr lang="en-US" dirty="0" smtClean="0"/>
              <a:t>Preferred method is with open-top cars such as gondolas and hoppers, but any available car-type can/would be used</a:t>
            </a:r>
          </a:p>
          <a:p>
            <a:r>
              <a:rPr lang="en-US" dirty="0" smtClean="0"/>
              <a:t>Older drop-bottom gondolas and composite hoppers are preferred</a:t>
            </a:r>
          </a:p>
          <a:p>
            <a:pPr lvl="1"/>
            <a:r>
              <a:rPr lang="en-US" dirty="0" smtClean="0"/>
              <a:t>Composite hoppers and gondolas are “easier” on the beets</a:t>
            </a:r>
          </a:p>
          <a:p>
            <a:pPr lvl="1"/>
            <a:r>
              <a:rPr lang="en-US" dirty="0" smtClean="0"/>
              <a:t>Black, steel sided hoppers are not desired as the heat from elements destroys the sucrose</a:t>
            </a:r>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22</a:t>
            </a:fld>
            <a:endParaRPr lang="en-US"/>
          </a:p>
        </p:txBody>
      </p:sp>
    </p:spTree>
    <p:extLst>
      <p:ext uri="{BB962C8B-B14F-4D97-AF65-F5344CB8AC3E}">
        <p14:creationId xmlns:p14="http://schemas.microsoft.com/office/powerpoint/2010/main" val="22901186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Transporting to the Mill</a:t>
            </a:r>
            <a:br>
              <a:rPr lang="en-US" dirty="0" smtClean="0"/>
            </a:br>
            <a:r>
              <a:rPr lang="en-US" sz="3100" dirty="0"/>
              <a:t>(</a:t>
            </a:r>
            <a:r>
              <a:rPr lang="en-US" sz="3100" dirty="0" smtClean="0"/>
              <a:t>Beet Gondola)</a:t>
            </a:r>
            <a:endParaRPr lang="en-US" sz="31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055688" y="1600200"/>
            <a:ext cx="6997700" cy="4445000"/>
          </a:xfrm>
          <a:prstGeom prst="rect">
            <a:avLst/>
          </a:prstGeom>
          <a:noFill/>
          <a:ln>
            <a:noFill/>
          </a:ln>
        </p:spPr>
      </p:pic>
      <p:sp>
        <p:nvSpPr>
          <p:cNvPr id="3" name="Date Placeholder 2"/>
          <p:cNvSpPr>
            <a:spLocks noGrp="1"/>
          </p:cNvSpPr>
          <p:nvPr>
            <p:ph type="dt" sz="half" idx="10"/>
          </p:nvPr>
        </p:nvSpPr>
        <p:spPr/>
        <p:txBody>
          <a:bodyPr/>
          <a:lstStyle/>
          <a:p>
            <a:r>
              <a:rPr lang="en-US" smtClean="0"/>
              <a:t>Nov 20, 2016</a:t>
            </a:r>
            <a:endParaRPr lang="en-US"/>
          </a:p>
        </p:txBody>
      </p:sp>
      <p:sp>
        <p:nvSpPr>
          <p:cNvPr id="4" name="Slide Number Placeholder 3"/>
          <p:cNvSpPr>
            <a:spLocks noGrp="1"/>
          </p:cNvSpPr>
          <p:nvPr>
            <p:ph type="sldNum" sz="quarter" idx="12"/>
          </p:nvPr>
        </p:nvSpPr>
        <p:spPr/>
        <p:txBody>
          <a:bodyPr/>
          <a:lstStyle/>
          <a:p>
            <a:fld id="{0937816C-B864-3C44-9F35-DF1AF67990C8}" type="slidenum">
              <a:rPr lang="en-US" smtClean="0"/>
              <a:pPr/>
              <a:t>23</a:t>
            </a:fld>
            <a:endParaRPr lang="en-US"/>
          </a:p>
        </p:txBody>
      </p:sp>
    </p:spTree>
    <p:extLst>
      <p:ext uri="{BB962C8B-B14F-4D97-AF65-F5344CB8AC3E}">
        <p14:creationId xmlns:p14="http://schemas.microsoft.com/office/powerpoint/2010/main" val="8171726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Models</a:t>
            </a:r>
            <a:endParaRPr lang="en-US" dirty="0"/>
          </a:p>
        </p:txBody>
      </p:sp>
      <p:sp>
        <p:nvSpPr>
          <p:cNvPr id="3" name="Content Placeholder 2"/>
          <p:cNvSpPr>
            <a:spLocks noGrp="1"/>
          </p:cNvSpPr>
          <p:nvPr>
            <p:ph idx="1"/>
          </p:nvPr>
        </p:nvSpPr>
        <p:spPr/>
        <p:txBody>
          <a:bodyPr/>
          <a:lstStyle/>
          <a:p>
            <a:r>
              <a:rPr lang="en-US" dirty="0" smtClean="0"/>
              <a:t>Drop bottom gondolas </a:t>
            </a:r>
          </a:p>
          <a:p>
            <a:pPr lvl="1"/>
            <a:r>
              <a:rPr lang="en-US" dirty="0" smtClean="0"/>
              <a:t>Red Caboose has high-sided gondolas through Intermountain</a:t>
            </a:r>
          </a:p>
          <a:p>
            <a:pPr lvl="1"/>
            <a:r>
              <a:rPr lang="en-US" dirty="0" smtClean="0"/>
              <a:t>Walthers, drop </a:t>
            </a:r>
            <a:r>
              <a:rPr lang="en-US" dirty="0" err="1" smtClean="0"/>
              <a:t>bollom</a:t>
            </a:r>
            <a:r>
              <a:rPr lang="en-US" dirty="0" smtClean="0"/>
              <a:t> gondolas </a:t>
            </a:r>
          </a:p>
          <a:p>
            <a:r>
              <a:rPr lang="en-US" dirty="0" smtClean="0"/>
              <a:t>Composite hoppers</a:t>
            </a:r>
          </a:p>
          <a:p>
            <a:pPr lvl="1"/>
            <a:r>
              <a:rPr lang="en-US" dirty="0" err="1" smtClean="0"/>
              <a:t>Athearn</a:t>
            </a:r>
            <a:r>
              <a:rPr lang="en-US" dirty="0" smtClean="0"/>
              <a:t> “Blue Box,” readily available at train shows</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24</a:t>
            </a:fld>
            <a:endParaRPr lang="en-US"/>
          </a:p>
        </p:txBody>
      </p:sp>
    </p:spTree>
    <p:extLst>
      <p:ext uri="{BB962C8B-B14F-4D97-AF65-F5344CB8AC3E}">
        <p14:creationId xmlns:p14="http://schemas.microsoft.com/office/powerpoint/2010/main" val="792154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a:t>
            </a:r>
            <a:endParaRPr lang="en-US" dirty="0"/>
          </a:p>
        </p:txBody>
      </p:sp>
      <p:sp>
        <p:nvSpPr>
          <p:cNvPr id="3" name="Content Placeholder 2"/>
          <p:cNvSpPr>
            <a:spLocks noGrp="1"/>
          </p:cNvSpPr>
          <p:nvPr>
            <p:ph idx="1"/>
          </p:nvPr>
        </p:nvSpPr>
        <p:spPr/>
        <p:txBody>
          <a:bodyPr>
            <a:normAutofit fontScale="85000" lnSpcReduction="20000"/>
          </a:bodyPr>
          <a:lstStyle/>
          <a:p>
            <a:r>
              <a:rPr lang="en-US" dirty="0">
                <a:solidFill>
                  <a:srgbClr val="A6A6A6"/>
                </a:solidFill>
              </a:rPr>
              <a:t>Harvesting</a:t>
            </a:r>
          </a:p>
          <a:p>
            <a:r>
              <a:rPr lang="en-US" dirty="0">
                <a:solidFill>
                  <a:srgbClr val="A6A6A6"/>
                </a:solidFill>
              </a:rPr>
              <a:t>Transporting to </a:t>
            </a:r>
            <a:r>
              <a:rPr lang="en-US" dirty="0" smtClean="0">
                <a:solidFill>
                  <a:srgbClr val="A6A6A6"/>
                </a:solidFill>
              </a:rPr>
              <a:t>Mill</a:t>
            </a:r>
          </a:p>
          <a:p>
            <a:r>
              <a:rPr lang="en-US" dirty="0" smtClean="0"/>
              <a:t>Beet Processing (simplified)</a:t>
            </a:r>
          </a:p>
          <a:p>
            <a:pPr lvl="1"/>
            <a:r>
              <a:rPr lang="en-US" dirty="0" smtClean="0"/>
              <a:t>Carried into factory via flumes or sluices</a:t>
            </a:r>
          </a:p>
          <a:p>
            <a:pPr lvl="1"/>
            <a:r>
              <a:rPr lang="en-US" dirty="0" smtClean="0">
                <a:solidFill>
                  <a:schemeClr val="accent6">
                    <a:lumMod val="40000"/>
                    <a:lumOff val="60000"/>
                  </a:schemeClr>
                </a:solidFill>
              </a:rPr>
              <a:t>Washed</a:t>
            </a:r>
          </a:p>
          <a:p>
            <a:pPr lvl="1"/>
            <a:r>
              <a:rPr lang="en-US" dirty="0" smtClean="0">
                <a:solidFill>
                  <a:schemeClr val="accent6">
                    <a:lumMod val="40000"/>
                    <a:lumOff val="60000"/>
                  </a:schemeClr>
                </a:solidFill>
              </a:rPr>
              <a:t>Sliced into </a:t>
            </a:r>
            <a:r>
              <a:rPr lang="en-US" i="1" dirty="0" smtClean="0">
                <a:solidFill>
                  <a:schemeClr val="accent6">
                    <a:lumMod val="40000"/>
                    <a:lumOff val="60000"/>
                  </a:schemeClr>
                </a:solidFill>
              </a:rPr>
              <a:t>cossettes</a:t>
            </a:r>
            <a:r>
              <a:rPr lang="en-US" dirty="0">
                <a:solidFill>
                  <a:schemeClr val="accent6">
                    <a:lumMod val="40000"/>
                    <a:lumOff val="60000"/>
                  </a:schemeClr>
                </a:solidFill>
              </a:rPr>
              <a:t>;</a:t>
            </a:r>
            <a:r>
              <a:rPr lang="en-US" dirty="0" smtClean="0">
                <a:solidFill>
                  <a:schemeClr val="accent6">
                    <a:lumMod val="40000"/>
                    <a:lumOff val="60000"/>
                  </a:schemeClr>
                </a:solidFill>
              </a:rPr>
              <a:t> long, thin strips (</a:t>
            </a:r>
            <a:r>
              <a:rPr lang="en-US" dirty="0" err="1" smtClean="0">
                <a:solidFill>
                  <a:schemeClr val="accent6">
                    <a:lumMod val="40000"/>
                    <a:lumOff val="60000"/>
                  </a:schemeClr>
                </a:solidFill>
              </a:rPr>
              <a:t>french</a:t>
            </a:r>
            <a:r>
              <a:rPr lang="en-US" dirty="0" smtClean="0">
                <a:solidFill>
                  <a:schemeClr val="accent6">
                    <a:lumMod val="40000"/>
                    <a:lumOff val="60000"/>
                  </a:schemeClr>
                </a:solidFill>
              </a:rPr>
              <a:t> fries)</a:t>
            </a:r>
          </a:p>
          <a:p>
            <a:pPr lvl="1"/>
            <a:r>
              <a:rPr lang="en-US" dirty="0" smtClean="0">
                <a:solidFill>
                  <a:schemeClr val="accent6">
                    <a:lumMod val="40000"/>
                    <a:lumOff val="60000"/>
                  </a:schemeClr>
                </a:solidFill>
              </a:rPr>
              <a:t>Soaked in hot water in a diffuser to remove the sugar</a:t>
            </a:r>
          </a:p>
          <a:p>
            <a:pPr lvl="1"/>
            <a:r>
              <a:rPr lang="en-US" dirty="0" smtClean="0">
                <a:solidFill>
                  <a:schemeClr val="accent6">
                    <a:lumMod val="40000"/>
                    <a:lumOff val="60000"/>
                  </a:schemeClr>
                </a:solidFill>
              </a:rPr>
              <a:t>“Spent” </a:t>
            </a:r>
            <a:r>
              <a:rPr lang="en-US" i="1" dirty="0" smtClean="0">
                <a:solidFill>
                  <a:schemeClr val="accent6">
                    <a:lumMod val="40000"/>
                    <a:lumOff val="60000"/>
                  </a:schemeClr>
                </a:solidFill>
              </a:rPr>
              <a:t>cossettes</a:t>
            </a:r>
            <a:r>
              <a:rPr lang="en-US" dirty="0" smtClean="0">
                <a:solidFill>
                  <a:schemeClr val="accent6">
                    <a:lumMod val="40000"/>
                    <a:lumOff val="60000"/>
                  </a:schemeClr>
                </a:solidFill>
              </a:rPr>
              <a:t> are dried and sold as animal feed</a:t>
            </a:r>
          </a:p>
          <a:p>
            <a:pPr lvl="1"/>
            <a:r>
              <a:rPr lang="en-US" dirty="0" smtClean="0">
                <a:solidFill>
                  <a:schemeClr val="accent6">
                    <a:lumMod val="40000"/>
                    <a:lumOff val="60000"/>
                  </a:schemeClr>
                </a:solidFill>
              </a:rPr>
              <a:t>Sugar solution is purified and run through a centrifuge</a:t>
            </a:r>
          </a:p>
          <a:p>
            <a:pPr lvl="1"/>
            <a:r>
              <a:rPr lang="en-US" dirty="0" smtClean="0">
                <a:solidFill>
                  <a:schemeClr val="accent6">
                    <a:lumMod val="40000"/>
                    <a:lumOff val="60000"/>
                  </a:schemeClr>
                </a:solidFill>
              </a:rPr>
              <a:t>Remaining solutions are sold as molasses</a:t>
            </a:r>
          </a:p>
          <a:p>
            <a:pPr lvl="1"/>
            <a:r>
              <a:rPr lang="en-US" dirty="0" smtClean="0">
                <a:solidFill>
                  <a:schemeClr val="accent6">
                    <a:lumMod val="40000"/>
                    <a:lumOff val="60000"/>
                  </a:schemeClr>
                </a:solidFill>
              </a:rPr>
              <a:t>Sugar crystals are either bagged or sold as a bulk commodity</a:t>
            </a:r>
          </a:p>
          <a:p>
            <a:pPr lvl="1"/>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25</a:t>
            </a:fld>
            <a:endParaRPr lang="en-US"/>
          </a:p>
        </p:txBody>
      </p:sp>
    </p:spTree>
    <p:extLst>
      <p:ext uri="{BB962C8B-B14F-4D97-AF65-F5344CB8AC3E}">
        <p14:creationId xmlns:p14="http://schemas.microsoft.com/office/powerpoint/2010/main" val="16614865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Line &amp; Flumes</a:t>
            </a:r>
            <a:endParaRPr lang="en-US" dirty="0"/>
          </a:p>
        </p:txBody>
      </p:sp>
      <p:pic>
        <p:nvPicPr>
          <p:cNvPr id="6" name="Content Placeholder 5" descr="High Line.jpg"/>
          <p:cNvPicPr>
            <a:picLocks noGrp="1" noChangeAspect="1"/>
          </p:cNvPicPr>
          <p:nvPr>
            <p:ph idx="1"/>
          </p:nvPr>
        </p:nvPicPr>
        <p:blipFill>
          <a:blip r:embed="rId3">
            <a:extLst>
              <a:ext uri="{28A0092B-C50C-407E-A947-70E740481C1C}">
                <a14:useLocalDpi xmlns:a14="http://schemas.microsoft.com/office/drawing/2010/main" val="0"/>
              </a:ext>
            </a:extLst>
          </a:blip>
          <a:srcRect t="21995" b="21995"/>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4" name="Slide Number Placeholder 3"/>
          <p:cNvSpPr>
            <a:spLocks noGrp="1"/>
          </p:cNvSpPr>
          <p:nvPr>
            <p:ph type="sldNum" sz="quarter" idx="12"/>
          </p:nvPr>
        </p:nvSpPr>
        <p:spPr/>
        <p:txBody>
          <a:bodyPr/>
          <a:lstStyle/>
          <a:p>
            <a:fld id="{0937816C-B864-3C44-9F35-DF1AF67990C8}" type="slidenum">
              <a:rPr lang="en-US" smtClean="0"/>
              <a:pPr/>
              <a:t>26</a:t>
            </a:fld>
            <a:endParaRPr lang="en-US"/>
          </a:p>
        </p:txBody>
      </p:sp>
    </p:spTree>
    <p:extLst>
      <p:ext uri="{BB962C8B-B14F-4D97-AF65-F5344CB8AC3E}">
        <p14:creationId xmlns:p14="http://schemas.microsoft.com/office/powerpoint/2010/main" val="89549253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Sugar Beet Processing</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t="5268" b="5268"/>
          <a:stretch>
            <a:fillRect/>
          </a:stretch>
        </p:blipFill>
        <p:spPr bwMode="auto">
          <a:prstGeom prst="rect">
            <a:avLst/>
          </a:prstGeom>
          <a:noFill/>
          <a:ln>
            <a:noFill/>
          </a:ln>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27</a:t>
            </a:fld>
            <a:endParaRPr lang="en-US"/>
          </a:p>
        </p:txBody>
      </p:sp>
    </p:spTree>
    <p:extLst>
      <p:ext uri="{BB962C8B-B14F-4D97-AF65-F5344CB8AC3E}">
        <p14:creationId xmlns:p14="http://schemas.microsoft.com/office/powerpoint/2010/main" val="13032136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at the Factory</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Moved from the storage piles via sluice or flumes</a:t>
            </a:r>
          </a:p>
          <a:p>
            <a:r>
              <a:rPr lang="en-US" dirty="0" smtClean="0"/>
              <a:t>Washed and sliced into </a:t>
            </a:r>
            <a:r>
              <a:rPr lang="en-US" i="1" u="sng" dirty="0" smtClean="0"/>
              <a:t>cossettes</a:t>
            </a:r>
          </a:p>
          <a:p>
            <a:r>
              <a:rPr lang="en-US" dirty="0" smtClean="0">
                <a:solidFill>
                  <a:srgbClr val="C8CCCE"/>
                </a:solidFill>
              </a:rPr>
              <a:t>Cossettes pass through diffusers where sucrose is extracted using hot water</a:t>
            </a:r>
          </a:p>
          <a:p>
            <a:pPr lvl="1"/>
            <a:r>
              <a:rPr lang="en-US" dirty="0" smtClean="0">
                <a:solidFill>
                  <a:srgbClr val="C8CCCE"/>
                </a:solidFill>
              </a:rPr>
              <a:t>Lime and CO</a:t>
            </a:r>
            <a:r>
              <a:rPr lang="en-US" baseline="-25000" dirty="0" smtClean="0">
                <a:solidFill>
                  <a:srgbClr val="C8CCCE"/>
                </a:solidFill>
              </a:rPr>
              <a:t>2</a:t>
            </a:r>
            <a:r>
              <a:rPr lang="en-US" dirty="0" smtClean="0">
                <a:solidFill>
                  <a:srgbClr val="C8CCCE"/>
                </a:solidFill>
              </a:rPr>
              <a:t> used in the extraction to purify the Syrup.</a:t>
            </a:r>
          </a:p>
          <a:p>
            <a:r>
              <a:rPr lang="en-US" dirty="0" smtClean="0">
                <a:solidFill>
                  <a:srgbClr val="C8CCCE"/>
                </a:solidFill>
              </a:rPr>
              <a:t>Evaporation removes excess water</a:t>
            </a:r>
          </a:p>
          <a:p>
            <a:r>
              <a:rPr lang="en-US" dirty="0" smtClean="0">
                <a:solidFill>
                  <a:srgbClr val="C8CCCE"/>
                </a:solidFill>
              </a:rPr>
              <a:t>Sugar syrup (raw juice) is processed through carbonatation to remove impurities</a:t>
            </a:r>
          </a:p>
          <a:p>
            <a:r>
              <a:rPr lang="en-US" dirty="0" smtClean="0">
                <a:solidFill>
                  <a:srgbClr val="C8CCCE"/>
                </a:solidFill>
              </a:rPr>
              <a:t>Juice is the crystalized in centrifuges</a:t>
            </a:r>
            <a:endParaRPr lang="en-US" dirty="0">
              <a:solidFill>
                <a:srgbClr val="C8CCCE"/>
              </a:solidFill>
            </a:endParaRPr>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28</a:t>
            </a:fld>
            <a:endParaRPr lang="en-US"/>
          </a:p>
        </p:txBody>
      </p:sp>
    </p:spTree>
    <p:extLst>
      <p:ext uri="{BB962C8B-B14F-4D97-AF65-F5344CB8AC3E}">
        <p14:creationId xmlns:p14="http://schemas.microsoft.com/office/powerpoint/2010/main" val="3317074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Beet Cossettes</a:t>
            </a:r>
            <a:endParaRPr lang="en-US" dirty="0"/>
          </a:p>
        </p:txBody>
      </p:sp>
      <p:pic>
        <p:nvPicPr>
          <p:cNvPr id="4" name="Content Placeholder 3" descr="slides3-K-slicedbeets.jpg"/>
          <p:cNvPicPr>
            <a:picLocks noGrp="1" noChangeAspect="1"/>
          </p:cNvPicPr>
          <p:nvPr>
            <p:ph idx="1"/>
          </p:nvPr>
        </p:nvPicPr>
        <p:blipFill>
          <a:blip r:embed="rId3">
            <a:extLst>
              <a:ext uri="{28A0092B-C50C-407E-A947-70E740481C1C}">
                <a14:useLocalDpi xmlns:a14="http://schemas.microsoft.com/office/drawing/2010/main" val="0"/>
              </a:ext>
            </a:extLst>
          </a:blip>
          <a:srcRect t="8856" b="8856"/>
          <a:stretch>
            <a:fillRect/>
          </a:stretch>
        </p:blipFill>
        <p:spPr>
          <a:xfrm>
            <a:off x="863600" y="1600201"/>
            <a:ext cx="5441177" cy="2992438"/>
          </a:xfrm>
        </p:spPr>
      </p:pic>
      <p:pic>
        <p:nvPicPr>
          <p:cNvPr id="3" name="Picture 2" descr="granules_bois-en-d18ed-765b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6900" y="4099243"/>
            <a:ext cx="2667000" cy="2026920"/>
          </a:xfrm>
          <a:prstGeom prst="rect">
            <a:avLst/>
          </a:prstGeom>
        </p:spPr>
      </p:pic>
      <p:sp>
        <p:nvSpPr>
          <p:cNvPr id="5" name="TextBox 4"/>
          <p:cNvSpPr txBox="1"/>
          <p:nvPr/>
        </p:nvSpPr>
        <p:spPr>
          <a:xfrm>
            <a:off x="6667500" y="3733800"/>
            <a:ext cx="991809" cy="369332"/>
          </a:xfrm>
          <a:prstGeom prst="rect">
            <a:avLst/>
          </a:prstGeom>
          <a:noFill/>
        </p:spPr>
        <p:txBody>
          <a:bodyPr wrap="square" rtlCol="0">
            <a:spAutoFit/>
          </a:bodyPr>
          <a:lstStyle/>
          <a:p>
            <a:pPr algn="ctr"/>
            <a:r>
              <a:rPr lang="en-US" dirty="0" smtClean="0"/>
              <a:t>Pellets</a:t>
            </a:r>
            <a:endParaRPr lang="en-US" dirty="0"/>
          </a:p>
        </p:txBody>
      </p:sp>
      <p:sp>
        <p:nvSpPr>
          <p:cNvPr id="6" name="Date Placeholder 5"/>
          <p:cNvSpPr>
            <a:spLocks noGrp="1"/>
          </p:cNvSpPr>
          <p:nvPr>
            <p:ph type="dt" sz="half" idx="10"/>
          </p:nvPr>
        </p:nvSpPr>
        <p:spPr/>
        <p:txBody>
          <a:bodyPr/>
          <a:lstStyle/>
          <a:p>
            <a:r>
              <a:rPr lang="en-US" smtClean="0"/>
              <a:t>Nov 20, 2016</a:t>
            </a:r>
            <a:endParaRPr lang="en-US"/>
          </a:p>
        </p:txBody>
      </p:sp>
      <p:sp>
        <p:nvSpPr>
          <p:cNvPr id="7" name="Slide Number Placeholder 6"/>
          <p:cNvSpPr>
            <a:spLocks noGrp="1"/>
          </p:cNvSpPr>
          <p:nvPr>
            <p:ph type="sldNum" sz="quarter" idx="12"/>
          </p:nvPr>
        </p:nvSpPr>
        <p:spPr/>
        <p:txBody>
          <a:bodyPr/>
          <a:lstStyle/>
          <a:p>
            <a:fld id="{0937816C-B864-3C44-9F35-DF1AF67990C8}" type="slidenum">
              <a:rPr lang="en-US" smtClean="0"/>
              <a:pPr/>
              <a:t>29</a:t>
            </a:fld>
            <a:endParaRPr lang="en-US"/>
          </a:p>
        </p:txBody>
      </p:sp>
    </p:spTree>
    <p:extLst>
      <p:ext uri="{BB962C8B-B14F-4D97-AF65-F5344CB8AC3E}">
        <p14:creationId xmlns:p14="http://schemas.microsoft.com/office/powerpoint/2010/main" val="40700242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History of Sugar Beet Industry</a:t>
            </a:r>
          </a:p>
          <a:p>
            <a:r>
              <a:rPr lang="en-US" dirty="0"/>
              <a:t>T</a:t>
            </a:r>
            <a:r>
              <a:rPr lang="en-US" dirty="0" smtClean="0"/>
              <a:t>he Process and Facilities to be Modeled</a:t>
            </a:r>
          </a:p>
          <a:p>
            <a:r>
              <a:rPr lang="en-US" dirty="0" smtClean="0"/>
              <a:t>Equipment and Operations</a:t>
            </a:r>
          </a:p>
        </p:txBody>
      </p:sp>
      <p:sp>
        <p:nvSpPr>
          <p:cNvPr id="4" name="Title 1"/>
          <p:cNvSpPr txBox="1">
            <a:spLocks/>
          </p:cNvSpPr>
          <p:nvPr/>
        </p:nvSpPr>
        <p:spPr>
          <a:xfrm>
            <a:off x="635000" y="1303338"/>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rgbClr val="FFFF00"/>
                </a:solidFill>
                <a:latin typeface="+mj-lt"/>
                <a:ea typeface="+mj-ea"/>
                <a:cs typeface="+mj-cs"/>
              </a:defRPr>
            </a:lvl1pPr>
          </a:lstStyle>
          <a:p>
            <a:endParaRPr lang="en-US" dirty="0"/>
          </a:p>
        </p:txBody>
      </p:sp>
      <p:sp>
        <p:nvSpPr>
          <p:cNvPr id="5" name="Title 4"/>
          <p:cNvSpPr>
            <a:spLocks noGrp="1"/>
          </p:cNvSpPr>
          <p:nvPr>
            <p:ph type="title"/>
          </p:nvPr>
        </p:nvSpPr>
        <p:spPr/>
        <p:txBody>
          <a:bodyPr>
            <a:normAutofit/>
          </a:bodyPr>
          <a:lstStyle/>
          <a:p>
            <a:r>
              <a:rPr lang="en-US" dirty="0" smtClean="0"/>
              <a:t>The Sugar </a:t>
            </a:r>
            <a:r>
              <a:rPr lang="en-US" dirty="0"/>
              <a:t>Beet </a:t>
            </a:r>
            <a:r>
              <a:rPr lang="en-US" dirty="0" smtClean="0"/>
              <a:t>Industry in the US</a:t>
            </a:r>
            <a:endParaRPr lang="en-US" dirty="0"/>
          </a:p>
        </p:txBody>
      </p:sp>
      <p:sp>
        <p:nvSpPr>
          <p:cNvPr id="2" name="Date Placeholder 1"/>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3</a:t>
            </a:fld>
            <a:endParaRPr lang="en-US"/>
          </a:p>
        </p:txBody>
      </p:sp>
    </p:spTree>
    <p:extLst>
      <p:ext uri="{BB962C8B-B14F-4D97-AF65-F5344CB8AC3E}">
        <p14:creationId xmlns:p14="http://schemas.microsoft.com/office/powerpoint/2010/main" val="20939175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at the Factory</a:t>
            </a:r>
            <a:endParaRPr lang="en-US" dirty="0"/>
          </a:p>
        </p:txBody>
      </p:sp>
      <p:sp>
        <p:nvSpPr>
          <p:cNvPr id="3" name="Content Placeholder 2"/>
          <p:cNvSpPr>
            <a:spLocks noGrp="1"/>
          </p:cNvSpPr>
          <p:nvPr>
            <p:ph idx="1"/>
          </p:nvPr>
        </p:nvSpPr>
        <p:spPr>
          <a:xfrm>
            <a:off x="457200" y="1473200"/>
            <a:ext cx="8229600" cy="4525963"/>
          </a:xfrm>
        </p:spPr>
        <p:txBody>
          <a:bodyPr>
            <a:noAutofit/>
          </a:bodyPr>
          <a:lstStyle/>
          <a:p>
            <a:r>
              <a:rPr lang="en-US" sz="2800" dirty="0" smtClean="0"/>
              <a:t>Moved from the storage piles via sluice or flumes</a:t>
            </a:r>
          </a:p>
          <a:p>
            <a:r>
              <a:rPr lang="en-US" sz="2800" dirty="0" smtClean="0"/>
              <a:t>Washed and sliced into cossettes</a:t>
            </a:r>
          </a:p>
          <a:p>
            <a:r>
              <a:rPr lang="en-US" sz="2800" dirty="0" smtClean="0"/>
              <a:t>Cossettes pass through diffusers where sucrose is extracted using hot water leaving </a:t>
            </a:r>
            <a:r>
              <a:rPr lang="en-US" sz="2800" i="1" dirty="0" smtClean="0"/>
              <a:t>raw juice</a:t>
            </a:r>
          </a:p>
          <a:p>
            <a:pPr marL="342900" lvl="1" indent="-342900">
              <a:buFont typeface="Arial"/>
              <a:buChar char="•"/>
            </a:pPr>
            <a:r>
              <a:rPr lang="en-US" sz="2800" dirty="0" smtClean="0"/>
              <a:t>Sugar syrup (raw juice) is processed through carbonatation to remove impurities</a:t>
            </a:r>
          </a:p>
          <a:p>
            <a:pPr marL="742950" lvl="2" indent="-342900"/>
            <a:r>
              <a:rPr lang="en-US" dirty="0" smtClean="0"/>
              <a:t>Lime and CO</a:t>
            </a:r>
            <a:r>
              <a:rPr lang="en-US" baseline="-25000" dirty="0" smtClean="0"/>
              <a:t>2</a:t>
            </a:r>
            <a:r>
              <a:rPr lang="en-US" dirty="0" smtClean="0"/>
              <a:t> used to extract and purify the Syrup.</a:t>
            </a:r>
          </a:p>
          <a:p>
            <a:r>
              <a:rPr lang="en-US" sz="2800" dirty="0" smtClean="0"/>
              <a:t>Evaporation </a:t>
            </a:r>
            <a:r>
              <a:rPr lang="en-US" sz="2800" dirty="0"/>
              <a:t>removes excess </a:t>
            </a:r>
            <a:r>
              <a:rPr lang="en-US" sz="2800" dirty="0" smtClean="0"/>
              <a:t>water (</a:t>
            </a:r>
            <a:r>
              <a:rPr lang="en-US" sz="2800" i="1" dirty="0" smtClean="0"/>
              <a:t>thick juice</a:t>
            </a:r>
            <a:r>
              <a:rPr lang="en-US" sz="2800" dirty="0" smtClean="0"/>
              <a:t>)</a:t>
            </a:r>
            <a:endParaRPr lang="en-US" sz="2800" dirty="0"/>
          </a:p>
          <a:p>
            <a:r>
              <a:rPr lang="en-US" sz="2800" dirty="0" smtClean="0"/>
              <a:t>Juice is the crystalized in centrifuges</a:t>
            </a:r>
            <a:endParaRPr lang="en-US" sz="2800"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30</a:t>
            </a:fld>
            <a:endParaRPr lang="en-US"/>
          </a:p>
        </p:txBody>
      </p:sp>
    </p:spTree>
    <p:extLst>
      <p:ext uri="{BB962C8B-B14F-4D97-AF65-F5344CB8AC3E}">
        <p14:creationId xmlns:p14="http://schemas.microsoft.com/office/powerpoint/2010/main" val="40035938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Process at the Factory</a:t>
            </a:r>
            <a:r>
              <a:rPr lang="en-US" dirty="0"/>
              <a:t/>
            </a:r>
            <a:br>
              <a:rPr lang="en-US" dirty="0"/>
            </a:br>
            <a:r>
              <a:rPr lang="en-US" sz="2200" dirty="0" smtClean="0"/>
              <a:t>(</a:t>
            </a:r>
            <a:r>
              <a:rPr lang="en-US" sz="2200" dirty="0" err="1" smtClean="0"/>
              <a:t>Cont</a:t>
            </a:r>
            <a:r>
              <a:rPr lang="en-US" sz="2200" dirty="0" smtClean="0"/>
              <a:t>)</a:t>
            </a:r>
            <a:endParaRPr lang="en-US" sz="2200" dirty="0"/>
          </a:p>
        </p:txBody>
      </p:sp>
      <p:sp>
        <p:nvSpPr>
          <p:cNvPr id="3" name="Content Placeholder 2"/>
          <p:cNvSpPr>
            <a:spLocks noGrp="1"/>
          </p:cNvSpPr>
          <p:nvPr>
            <p:ph idx="1"/>
          </p:nvPr>
        </p:nvSpPr>
        <p:spPr/>
        <p:txBody>
          <a:bodyPr>
            <a:normAutofit/>
          </a:bodyPr>
          <a:lstStyle/>
          <a:p>
            <a:r>
              <a:rPr lang="en-US" sz="2800" dirty="0" smtClean="0"/>
              <a:t>Once crystallization has taken place white sugar is bagged or sent to bulk storage</a:t>
            </a:r>
          </a:p>
          <a:p>
            <a:r>
              <a:rPr lang="en-US" sz="2800" dirty="0" smtClean="0"/>
              <a:t>Juice that is not fully processed is reprocessed</a:t>
            </a:r>
          </a:p>
          <a:p>
            <a:r>
              <a:rPr lang="en-US" sz="2800" dirty="0" smtClean="0"/>
              <a:t>A final by-product is molasses</a:t>
            </a:r>
          </a:p>
          <a:p>
            <a:r>
              <a:rPr lang="en-US" sz="2800" dirty="0" smtClean="0"/>
              <a:t>Pulp from dried, spent cossettes in the initial stages of the process is pressed into pellets, and bagged as animal feed</a:t>
            </a:r>
          </a:p>
          <a:p>
            <a:pPr lvl="1"/>
            <a:r>
              <a:rPr lang="en-US" dirty="0" smtClean="0"/>
              <a:t>Stored in warehouses or silos</a:t>
            </a:r>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31</a:t>
            </a:fld>
            <a:endParaRPr lang="en-US"/>
          </a:p>
        </p:txBody>
      </p:sp>
    </p:spTree>
    <p:extLst>
      <p:ext uri="{BB962C8B-B14F-4D97-AF65-F5344CB8AC3E}">
        <p14:creationId xmlns:p14="http://schemas.microsoft.com/office/powerpoint/2010/main" val="41436903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Modeling the Industry</a:t>
            </a:r>
            <a:br>
              <a:rPr lang="en-US" dirty="0" smtClean="0"/>
            </a:br>
            <a:r>
              <a:rPr lang="en-US" sz="3600" dirty="0" smtClean="0"/>
              <a:t>(Mill/Factory Complex)</a:t>
            </a:r>
            <a:endParaRPr lang="en-US" sz="3600" dirty="0"/>
          </a:p>
        </p:txBody>
      </p:sp>
      <p:sp>
        <p:nvSpPr>
          <p:cNvPr id="3" name="Content Placeholder 2"/>
          <p:cNvSpPr>
            <a:spLocks noGrp="1"/>
          </p:cNvSpPr>
          <p:nvPr>
            <p:ph idx="1"/>
          </p:nvPr>
        </p:nvSpPr>
        <p:spPr/>
        <p:txBody>
          <a:bodyPr>
            <a:normAutofit/>
          </a:bodyPr>
          <a:lstStyle/>
          <a:p>
            <a:r>
              <a:rPr lang="en-US" dirty="0" smtClean="0"/>
              <a:t>Actual sugar beet factories are huge requiring larger amounts of space</a:t>
            </a:r>
          </a:p>
          <a:p>
            <a:pPr lvl="1"/>
            <a:r>
              <a:rPr lang="en-US" dirty="0" smtClean="0"/>
              <a:t>Numerous buildings are required for variety of functions:  Mill, boiler house, warehouses, administration, etc.</a:t>
            </a:r>
          </a:p>
          <a:p>
            <a:pPr lvl="1"/>
            <a:r>
              <a:rPr lang="en-US" dirty="0" smtClean="0"/>
              <a:t>Using selective compression the industry can be modeled in your available space.</a:t>
            </a:r>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32</a:t>
            </a:fld>
            <a:endParaRPr lang="en-US"/>
          </a:p>
        </p:txBody>
      </p:sp>
    </p:spTree>
    <p:extLst>
      <p:ext uri="{BB962C8B-B14F-4D97-AF65-F5344CB8AC3E}">
        <p14:creationId xmlns:p14="http://schemas.microsoft.com/office/powerpoint/2010/main" val="399638867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Brighton Factory - Approximate Dimensions</a:t>
            </a:r>
          </a:p>
        </p:txBody>
      </p:sp>
      <p:pic>
        <p:nvPicPr>
          <p:cNvPr id="4" name="Picture 3" descr="Aerial Squeez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1282700"/>
            <a:ext cx="2603500" cy="5575300"/>
          </a:xfrm>
          <a:prstGeom prst="rect">
            <a:avLst/>
          </a:prstGeom>
        </p:spPr>
      </p:pic>
      <p:sp>
        <p:nvSpPr>
          <p:cNvPr id="3" name="TextBox 2"/>
          <p:cNvSpPr txBox="1"/>
          <p:nvPr/>
        </p:nvSpPr>
        <p:spPr>
          <a:xfrm>
            <a:off x="660400" y="6194862"/>
            <a:ext cx="2211663" cy="369332"/>
          </a:xfrm>
          <a:prstGeom prst="rect">
            <a:avLst/>
          </a:prstGeom>
          <a:noFill/>
        </p:spPr>
        <p:txBody>
          <a:bodyPr wrap="none" rtlCol="0">
            <a:spAutoFit/>
          </a:bodyPr>
          <a:lstStyle/>
          <a:p>
            <a:r>
              <a:rPr lang="en-US" dirty="0" smtClean="0"/>
              <a:t>From Google Earth</a:t>
            </a:r>
            <a:endParaRPr lang="en-US" dirty="0"/>
          </a:p>
        </p:txBody>
      </p:sp>
      <p:sp>
        <p:nvSpPr>
          <p:cNvPr id="5" name="TextBox 4"/>
          <p:cNvSpPr txBox="1"/>
          <p:nvPr/>
        </p:nvSpPr>
        <p:spPr>
          <a:xfrm>
            <a:off x="3581400" y="1727200"/>
            <a:ext cx="4991099" cy="4401205"/>
          </a:xfrm>
          <a:prstGeom prst="rect">
            <a:avLst/>
          </a:prstGeom>
          <a:noFill/>
        </p:spPr>
        <p:txBody>
          <a:bodyPr wrap="square" rtlCol="0">
            <a:spAutoFit/>
          </a:bodyPr>
          <a:lstStyle/>
          <a:p>
            <a:r>
              <a:rPr lang="en-US" sz="2800" dirty="0">
                <a:solidFill>
                  <a:srgbClr val="F3FF8E"/>
                </a:solidFill>
              </a:rPr>
              <a:t>Over 1180 feet from silos to end of the warehouse</a:t>
            </a:r>
          </a:p>
          <a:p>
            <a:pPr marL="914400" lvl="1" indent="-457200">
              <a:buFont typeface="Arial"/>
              <a:buChar char="•"/>
            </a:pPr>
            <a:r>
              <a:rPr lang="en-US" sz="2800" dirty="0">
                <a:solidFill>
                  <a:srgbClr val="F3FF8E"/>
                </a:solidFill>
              </a:rPr>
              <a:t>Factory is ~ 275’ long by ~50’ wide</a:t>
            </a:r>
          </a:p>
          <a:p>
            <a:pPr marL="914400" lvl="1" indent="-457200">
              <a:buFont typeface="Arial"/>
              <a:buChar char="•"/>
            </a:pPr>
            <a:r>
              <a:rPr lang="en-US" sz="2800" dirty="0">
                <a:solidFill>
                  <a:srgbClr val="F3FF8E"/>
                </a:solidFill>
              </a:rPr>
              <a:t>Warehouses are ~ 300-450’ long by 55-75’ wide</a:t>
            </a:r>
          </a:p>
          <a:p>
            <a:pPr marL="914400" lvl="1" indent="-457200">
              <a:buFont typeface="Arial"/>
              <a:buChar char="•"/>
            </a:pPr>
            <a:r>
              <a:rPr lang="en-US" sz="2800" dirty="0">
                <a:solidFill>
                  <a:srgbClr val="F3FF8E"/>
                </a:solidFill>
              </a:rPr>
              <a:t>Boiler House ~200‘ x 85’</a:t>
            </a:r>
          </a:p>
          <a:p>
            <a:pPr marL="914400" lvl="1" indent="-457200">
              <a:buFont typeface="Arial"/>
              <a:buChar char="•"/>
            </a:pPr>
            <a:r>
              <a:rPr lang="en-US" sz="2800" dirty="0">
                <a:solidFill>
                  <a:srgbClr val="F3FF8E"/>
                </a:solidFill>
              </a:rPr>
              <a:t>Silos are up to 130’ tall by 32</a:t>
            </a:r>
            <a:r>
              <a:rPr lang="en-US" sz="2800" dirty="0" smtClean="0">
                <a:solidFill>
                  <a:srgbClr val="F3FF8E"/>
                </a:solidFill>
              </a:rPr>
              <a:t>’</a:t>
            </a:r>
            <a:endParaRPr lang="en-US" sz="2800" dirty="0">
              <a:solidFill>
                <a:srgbClr val="F3FF8E"/>
              </a:solidFill>
            </a:endParaRPr>
          </a:p>
        </p:txBody>
      </p:sp>
      <p:sp>
        <p:nvSpPr>
          <p:cNvPr id="6" name="Date Placeholder 5"/>
          <p:cNvSpPr>
            <a:spLocks noGrp="1"/>
          </p:cNvSpPr>
          <p:nvPr>
            <p:ph type="dt" sz="half" idx="10"/>
          </p:nvPr>
        </p:nvSpPr>
        <p:spPr/>
        <p:txBody>
          <a:bodyPr/>
          <a:lstStyle/>
          <a:p>
            <a:r>
              <a:rPr lang="en-US" smtClean="0"/>
              <a:t>Nov 20, 2016</a:t>
            </a:r>
            <a:endParaRPr lang="en-US"/>
          </a:p>
        </p:txBody>
      </p:sp>
      <p:sp>
        <p:nvSpPr>
          <p:cNvPr id="7" name="Slide Number Placeholder 6"/>
          <p:cNvSpPr>
            <a:spLocks noGrp="1"/>
          </p:cNvSpPr>
          <p:nvPr>
            <p:ph type="sldNum" sz="quarter" idx="12"/>
          </p:nvPr>
        </p:nvSpPr>
        <p:spPr/>
        <p:txBody>
          <a:bodyPr/>
          <a:lstStyle/>
          <a:p>
            <a:fld id="{0937816C-B864-3C44-9F35-DF1AF67990C8}" type="slidenum">
              <a:rPr lang="en-US" smtClean="0"/>
              <a:pPr/>
              <a:t>33</a:t>
            </a:fld>
            <a:endParaRPr lang="en-US"/>
          </a:p>
        </p:txBody>
      </p:sp>
    </p:spTree>
    <p:extLst>
      <p:ext uri="{BB962C8B-B14F-4D97-AF65-F5344CB8AC3E}">
        <p14:creationId xmlns:p14="http://schemas.microsoft.com/office/powerpoint/2010/main" val="15641452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 of the Loveland Colorado Factory</a:t>
            </a:r>
            <a:endParaRPr lang="en-US" dirty="0"/>
          </a:p>
        </p:txBody>
      </p:sp>
      <p:pic>
        <p:nvPicPr>
          <p:cNvPr id="4" name="Content Placeholder 3" descr="LovelandMap.jpg"/>
          <p:cNvPicPr>
            <a:picLocks noGrp="1" noChangeAspect="1"/>
          </p:cNvPicPr>
          <p:nvPr>
            <p:ph idx="1"/>
          </p:nvPr>
        </p:nvPicPr>
        <p:blipFill>
          <a:blip r:embed="rId3">
            <a:extLst>
              <a:ext uri="{28A0092B-C50C-407E-A947-70E740481C1C}">
                <a14:useLocalDpi xmlns:a14="http://schemas.microsoft.com/office/drawing/2010/main" val="0"/>
              </a:ext>
            </a:extLst>
          </a:blip>
          <a:srcRect t="-26650" b="-26650"/>
          <a:stretch>
            <a:fillRect/>
          </a:stretch>
        </p:blipFill>
        <p:spPr>
          <a:xfrm>
            <a:off x="125246" y="1316038"/>
            <a:ext cx="8922374" cy="4906962"/>
          </a:xfrm>
        </p:spPr>
      </p:pic>
      <p:sp>
        <p:nvSpPr>
          <p:cNvPr id="3" name="TextBox 2"/>
          <p:cNvSpPr txBox="1"/>
          <p:nvPr/>
        </p:nvSpPr>
        <p:spPr>
          <a:xfrm>
            <a:off x="457200" y="6186100"/>
            <a:ext cx="7997051" cy="276999"/>
          </a:xfrm>
          <a:prstGeom prst="rect">
            <a:avLst/>
          </a:prstGeom>
          <a:noFill/>
        </p:spPr>
        <p:txBody>
          <a:bodyPr wrap="none" rtlCol="0">
            <a:spAutoFit/>
          </a:bodyPr>
          <a:lstStyle/>
          <a:p>
            <a:r>
              <a:rPr lang="en-US" sz="1200" dirty="0" smtClean="0">
                <a:solidFill>
                  <a:srgbClr val="F3FF8E"/>
                </a:solidFill>
              </a:rPr>
              <a:t>Source: George Booth, </a:t>
            </a:r>
            <a:r>
              <a:rPr lang="en-US" sz="1200" dirty="0">
                <a:solidFill>
                  <a:srgbClr val="F3FF8E"/>
                </a:solidFill>
              </a:rPr>
              <a:t>Model Railroads by George Booth - The New Great Western Railway (late 2009 to present)</a:t>
            </a:r>
          </a:p>
        </p:txBody>
      </p:sp>
      <p:sp>
        <p:nvSpPr>
          <p:cNvPr id="5" name="Date Placeholder 4"/>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34</a:t>
            </a:fld>
            <a:endParaRPr lang="en-US"/>
          </a:p>
        </p:txBody>
      </p:sp>
    </p:spTree>
    <p:extLst>
      <p:ext uri="{BB962C8B-B14F-4D97-AF65-F5344CB8AC3E}">
        <p14:creationId xmlns:p14="http://schemas.microsoft.com/office/powerpoint/2010/main" val="19551064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Windsor Colorado</a:t>
            </a:r>
            <a:endParaRPr lang="en-US" dirty="0"/>
          </a:p>
        </p:txBody>
      </p:sp>
      <p:pic>
        <p:nvPicPr>
          <p:cNvPr id="4" name="Content Placeholder 3" descr="Windor Colo Sugar Beet factory.jpg"/>
          <p:cNvPicPr>
            <a:picLocks noGrp="1" noChangeAspect="1"/>
          </p:cNvPicPr>
          <p:nvPr>
            <p:ph idx="1"/>
          </p:nvPr>
        </p:nvPicPr>
        <p:blipFill>
          <a:blip r:embed="rId3">
            <a:extLst>
              <a:ext uri="{28A0092B-C50C-407E-A947-70E740481C1C}">
                <a14:useLocalDpi xmlns:a14="http://schemas.microsoft.com/office/drawing/2010/main" val="0"/>
              </a:ext>
            </a:extLst>
          </a:blip>
          <a:srcRect l="21610" r="21610"/>
          <a:stretch>
            <a:fillRect/>
          </a:stretch>
        </p:blipFill>
        <p:spPr>
          <a:xfrm>
            <a:off x="444500" y="1600200"/>
            <a:ext cx="8229600" cy="4525963"/>
          </a:xfrm>
        </p:spPr>
      </p:pic>
      <p:sp>
        <p:nvSpPr>
          <p:cNvPr id="5" name="TextBox 4"/>
          <p:cNvSpPr txBox="1"/>
          <p:nvPr/>
        </p:nvSpPr>
        <p:spPr>
          <a:xfrm>
            <a:off x="457200" y="6186100"/>
            <a:ext cx="7997051" cy="276999"/>
          </a:xfrm>
          <a:prstGeom prst="rect">
            <a:avLst/>
          </a:prstGeom>
          <a:noFill/>
        </p:spPr>
        <p:txBody>
          <a:bodyPr wrap="none" rtlCol="0">
            <a:spAutoFit/>
          </a:bodyPr>
          <a:lstStyle/>
          <a:p>
            <a:r>
              <a:rPr lang="en-US" sz="1200" dirty="0" smtClean="0">
                <a:solidFill>
                  <a:srgbClr val="F3FF8E"/>
                </a:solidFill>
              </a:rPr>
              <a:t>Source: George Booth, </a:t>
            </a:r>
            <a:r>
              <a:rPr lang="en-US" sz="1200" dirty="0">
                <a:solidFill>
                  <a:srgbClr val="F3FF8E"/>
                </a:solidFill>
              </a:rPr>
              <a:t>Model Railroads by George Booth - The New Great Western Railway (late 2009 to present)</a:t>
            </a:r>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35</a:t>
            </a:fld>
            <a:endParaRPr lang="en-US"/>
          </a:p>
        </p:txBody>
      </p:sp>
    </p:spTree>
    <p:extLst>
      <p:ext uri="{BB962C8B-B14F-4D97-AF65-F5344CB8AC3E}">
        <p14:creationId xmlns:p14="http://schemas.microsoft.com/office/powerpoint/2010/main" val="1105966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Sugar Beet Factory at Brighton on My Colorado </a:t>
            </a:r>
            <a:r>
              <a:rPr lang="en-US" dirty="0"/>
              <a:t>Central</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1955800" y="1587500"/>
            <a:ext cx="5156199" cy="5016500"/>
          </a:xfrm>
          <a:prstGeom prst="rect">
            <a:avLst/>
          </a:prstGeom>
          <a:solidFill>
            <a:schemeClr val="tx1"/>
          </a:solidFill>
          <a:ln>
            <a:noFill/>
          </a:ln>
        </p:spPr>
      </p:pic>
      <p:sp>
        <p:nvSpPr>
          <p:cNvPr id="3" name="Date Placeholder 2"/>
          <p:cNvSpPr>
            <a:spLocks noGrp="1"/>
          </p:cNvSpPr>
          <p:nvPr>
            <p:ph type="dt" sz="half" idx="10"/>
          </p:nvPr>
        </p:nvSpPr>
        <p:spPr/>
        <p:txBody>
          <a:bodyPr/>
          <a:lstStyle/>
          <a:p>
            <a:r>
              <a:rPr lang="en-US" smtClean="0"/>
              <a:t>Nov 20, 2016</a:t>
            </a:r>
            <a:endParaRPr lang="en-US"/>
          </a:p>
        </p:txBody>
      </p:sp>
      <p:sp>
        <p:nvSpPr>
          <p:cNvPr id="4" name="Slide Number Placeholder 3"/>
          <p:cNvSpPr>
            <a:spLocks noGrp="1"/>
          </p:cNvSpPr>
          <p:nvPr>
            <p:ph type="sldNum" sz="quarter" idx="12"/>
          </p:nvPr>
        </p:nvSpPr>
        <p:spPr/>
        <p:txBody>
          <a:bodyPr/>
          <a:lstStyle/>
          <a:p>
            <a:fld id="{0937816C-B864-3C44-9F35-DF1AF67990C8}" type="slidenum">
              <a:rPr lang="en-US" smtClean="0"/>
              <a:pPr/>
              <a:t>36</a:t>
            </a:fld>
            <a:endParaRPr lang="en-US"/>
          </a:p>
        </p:txBody>
      </p:sp>
    </p:spTree>
    <p:extLst>
      <p:ext uri="{BB962C8B-B14F-4D97-AF65-F5344CB8AC3E}">
        <p14:creationId xmlns:p14="http://schemas.microsoft.com/office/powerpoint/2010/main" val="36416753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Do It?</a:t>
            </a:r>
            <a:endParaRPr lang="en-US" dirty="0"/>
          </a:p>
        </p:txBody>
      </p:sp>
      <p:sp>
        <p:nvSpPr>
          <p:cNvPr id="3" name="Content Placeholder 2"/>
          <p:cNvSpPr>
            <a:spLocks noGrp="1"/>
          </p:cNvSpPr>
          <p:nvPr>
            <p:ph idx="1"/>
          </p:nvPr>
        </p:nvSpPr>
        <p:spPr/>
        <p:txBody>
          <a:bodyPr/>
          <a:lstStyle/>
          <a:p>
            <a:r>
              <a:rPr lang="en-US" dirty="0" smtClean="0"/>
              <a:t>Look for pictures of a facility</a:t>
            </a:r>
          </a:p>
          <a:p>
            <a:r>
              <a:rPr lang="en-US" dirty="0" smtClean="0"/>
              <a:t>Determine you available space</a:t>
            </a:r>
          </a:p>
          <a:p>
            <a:r>
              <a:rPr lang="en-US" dirty="0" smtClean="0"/>
              <a:t>Plan your track plan and building space</a:t>
            </a:r>
          </a:p>
          <a:p>
            <a:r>
              <a:rPr lang="en-US" dirty="0" smtClean="0"/>
              <a:t>Make or find representative models</a:t>
            </a:r>
          </a:p>
          <a:p>
            <a:r>
              <a:rPr lang="en-US" dirty="0" smtClean="0"/>
              <a:t>Start to create.</a:t>
            </a:r>
          </a:p>
          <a:p>
            <a:r>
              <a:rPr lang="en-US" dirty="0" smtClean="0"/>
              <a:t>Examples</a:t>
            </a:r>
            <a:r>
              <a:rPr lang="mr-IN" dirty="0" smtClean="0"/>
              <a:t>…</a:t>
            </a:r>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37</a:t>
            </a:fld>
            <a:endParaRPr lang="en-US"/>
          </a:p>
        </p:txBody>
      </p:sp>
    </p:spTree>
    <p:extLst>
      <p:ext uri="{BB962C8B-B14F-4D97-AF65-F5344CB8AC3E}">
        <p14:creationId xmlns:p14="http://schemas.microsoft.com/office/powerpoint/2010/main" val="3895004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Great Western Sugar Co.</a:t>
            </a:r>
            <a:br>
              <a:rPr lang="en-US" dirty="0" smtClean="0"/>
            </a:br>
            <a:r>
              <a:rPr lang="en-US" dirty="0" smtClean="0"/>
              <a:t>Brighton, Colorado  </a:t>
            </a:r>
            <a:endParaRPr lang="en-US" dirty="0"/>
          </a:p>
        </p:txBody>
      </p:sp>
      <p:pic>
        <p:nvPicPr>
          <p:cNvPr id="4" name="Content Placeholder 3" descr="Brighton.png"/>
          <p:cNvPicPr>
            <a:picLocks noGrp="1" noChangeAspect="1"/>
          </p:cNvPicPr>
          <p:nvPr>
            <p:ph idx="1"/>
          </p:nvPr>
        </p:nvPicPr>
        <p:blipFill>
          <a:blip r:embed="rId3">
            <a:extLst>
              <a:ext uri="{28A0092B-C50C-407E-A947-70E740481C1C}">
                <a14:useLocalDpi xmlns:a14="http://schemas.microsoft.com/office/drawing/2010/main" val="0"/>
              </a:ext>
            </a:extLst>
          </a:blip>
          <a:srcRect t="9107" b="9107"/>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38</a:t>
            </a:fld>
            <a:endParaRPr lang="en-US"/>
          </a:p>
        </p:txBody>
      </p:sp>
    </p:spTree>
    <p:extLst>
      <p:ext uri="{BB962C8B-B14F-4D97-AF65-F5344CB8AC3E}">
        <p14:creationId xmlns:p14="http://schemas.microsoft.com/office/powerpoint/2010/main" val="12517537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Aerial Shot of the Brighton Factory Today</a:t>
            </a:r>
            <a:endParaRPr lang="en-US" dirty="0"/>
          </a:p>
        </p:txBody>
      </p:sp>
      <p:pic>
        <p:nvPicPr>
          <p:cNvPr id="6" name="Picture 5"/>
          <p:cNvPicPr/>
          <p:nvPr/>
        </p:nvPicPr>
        <p:blipFill rotWithShape="1">
          <a:blip r:embed="rId3">
            <a:extLst>
              <a:ext uri="{28A0092B-C50C-407E-A947-70E740481C1C}">
                <a14:useLocalDpi xmlns:a14="http://schemas.microsoft.com/office/drawing/2010/main" val="0"/>
              </a:ext>
            </a:extLst>
          </a:blip>
          <a:srcRect l="-150" t="227" b="20356"/>
          <a:stretch/>
        </p:blipFill>
        <p:spPr bwMode="auto">
          <a:xfrm>
            <a:off x="721678" y="1232972"/>
            <a:ext cx="7665720" cy="4961890"/>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939800" y="6194862"/>
            <a:ext cx="2211663" cy="369332"/>
          </a:xfrm>
          <a:prstGeom prst="rect">
            <a:avLst/>
          </a:prstGeom>
          <a:noFill/>
        </p:spPr>
        <p:txBody>
          <a:bodyPr wrap="none" rtlCol="0">
            <a:spAutoFit/>
          </a:bodyPr>
          <a:lstStyle/>
          <a:p>
            <a:r>
              <a:rPr lang="en-US" dirty="0" smtClean="0"/>
              <a:t>From Google Earth</a:t>
            </a:r>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39</a:t>
            </a:fld>
            <a:endParaRPr lang="en-US"/>
          </a:p>
        </p:txBody>
      </p:sp>
    </p:spTree>
    <p:extLst>
      <p:ext uri="{BB962C8B-B14F-4D97-AF65-F5344CB8AC3E}">
        <p14:creationId xmlns:p14="http://schemas.microsoft.com/office/powerpoint/2010/main" val="7052765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Sugar Beets</a:t>
            </a:r>
            <a:endParaRPr lang="en-US" dirty="0"/>
          </a:p>
        </p:txBody>
      </p:sp>
      <p:pic>
        <p:nvPicPr>
          <p:cNvPr id="4" name="Content Placeholder 3" descr="sugar-beets1.jpg"/>
          <p:cNvPicPr>
            <a:picLocks noGrp="1" noChangeAspect="1"/>
          </p:cNvPicPr>
          <p:nvPr>
            <p:ph idx="1"/>
          </p:nvPr>
        </p:nvPicPr>
        <p:blipFill>
          <a:blip r:embed="rId3">
            <a:extLst>
              <a:ext uri="{28A0092B-C50C-407E-A947-70E740481C1C}">
                <a14:useLocalDpi xmlns:a14="http://schemas.microsoft.com/office/drawing/2010/main" val="0"/>
              </a:ext>
            </a:extLst>
          </a:blip>
          <a:srcRect t="3878" b="3878"/>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4</a:t>
            </a:fld>
            <a:endParaRPr lang="en-US"/>
          </a:p>
        </p:txBody>
      </p:sp>
    </p:spTree>
    <p:extLst>
      <p:ext uri="{BB962C8B-B14F-4D97-AF65-F5344CB8AC3E}">
        <p14:creationId xmlns:p14="http://schemas.microsoft.com/office/powerpoint/2010/main" val="287703817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Brighton Factory Looking SW</a:t>
            </a:r>
            <a:br>
              <a:rPr lang="en-US" dirty="0" smtClean="0"/>
            </a:br>
            <a:r>
              <a:rPr lang="en-US" sz="3100" dirty="0"/>
              <a:t>(</a:t>
            </a:r>
            <a:r>
              <a:rPr lang="en-US" sz="3100" dirty="0" smtClean="0"/>
              <a:t>1977)</a:t>
            </a:r>
            <a:br>
              <a:rPr lang="en-US" sz="3100" dirty="0" smtClean="0"/>
            </a:br>
            <a:endParaRPr lang="en-US" sz="3100" dirty="0"/>
          </a:p>
        </p:txBody>
      </p:sp>
      <p:pic>
        <p:nvPicPr>
          <p:cNvPr id="4" name="Content Placeholder 3" descr="5.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40</a:t>
            </a:fld>
            <a:endParaRPr lang="en-US"/>
          </a:p>
        </p:txBody>
      </p:sp>
    </p:spTree>
    <p:extLst>
      <p:ext uri="{BB962C8B-B14F-4D97-AF65-F5344CB8AC3E}">
        <p14:creationId xmlns:p14="http://schemas.microsoft.com/office/powerpoint/2010/main" val="224074008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Looking NW </a:t>
            </a:r>
            <a:br>
              <a:rPr lang="en-US" dirty="0" smtClean="0"/>
            </a:br>
            <a:r>
              <a:rPr lang="en-US" sz="3100" dirty="0"/>
              <a:t>(</a:t>
            </a:r>
            <a:r>
              <a:rPr lang="en-US" sz="3100" dirty="0" smtClean="0"/>
              <a:t>1977)</a:t>
            </a:r>
            <a:endParaRPr lang="en-US" sz="3100" dirty="0"/>
          </a:p>
        </p:txBody>
      </p:sp>
      <p:pic>
        <p:nvPicPr>
          <p:cNvPr id="4" name="Content Placeholder 3" descr="10.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41</a:t>
            </a:fld>
            <a:endParaRPr lang="en-US"/>
          </a:p>
        </p:txBody>
      </p:sp>
    </p:spTree>
    <p:extLst>
      <p:ext uri="{BB962C8B-B14F-4D97-AF65-F5344CB8AC3E}">
        <p14:creationId xmlns:p14="http://schemas.microsoft.com/office/powerpoint/2010/main" val="20408659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Brighton Factory, Today</a:t>
            </a:r>
            <a:br>
              <a:rPr lang="en-US" dirty="0" smtClean="0"/>
            </a:br>
            <a:r>
              <a:rPr lang="en-US" sz="4000" dirty="0" smtClean="0"/>
              <a:t>Looking NE Sept 2014</a:t>
            </a:r>
            <a:endParaRPr lang="en-US" sz="4000" dirty="0"/>
          </a:p>
        </p:txBody>
      </p:sp>
      <p:pic>
        <p:nvPicPr>
          <p:cNvPr id="4" name="Content Placeholder 3" descr="DSCN0386.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42</a:t>
            </a:fld>
            <a:endParaRPr lang="en-US"/>
          </a:p>
        </p:txBody>
      </p:sp>
    </p:spTree>
    <p:extLst>
      <p:ext uri="{BB962C8B-B14F-4D97-AF65-F5344CB8AC3E}">
        <p14:creationId xmlns:p14="http://schemas.microsoft.com/office/powerpoint/2010/main" val="12920721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Great Western Factory, Scotts Bluff Nebraska </a:t>
            </a:r>
            <a:endParaRPr lang="en-US" dirty="0"/>
          </a:p>
        </p:txBody>
      </p:sp>
      <p:pic>
        <p:nvPicPr>
          <p:cNvPr id="4" name="Content Placeholder 3" descr="scottsbluff_sugarbeet_factory.jpg"/>
          <p:cNvPicPr>
            <a:picLocks noGrp="1" noChangeAspect="1"/>
          </p:cNvPicPr>
          <p:nvPr>
            <p:ph idx="1"/>
          </p:nvPr>
        </p:nvPicPr>
        <p:blipFill>
          <a:blip r:embed="rId3">
            <a:extLst>
              <a:ext uri="{28A0092B-C50C-407E-A947-70E740481C1C}">
                <a14:useLocalDpi xmlns:a14="http://schemas.microsoft.com/office/drawing/2010/main" val="0"/>
              </a:ext>
            </a:extLst>
          </a:blip>
          <a:srcRect t="11487" b="11487"/>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43</a:t>
            </a:fld>
            <a:endParaRPr lang="en-US"/>
          </a:p>
        </p:txBody>
      </p:sp>
    </p:spTree>
    <p:extLst>
      <p:ext uri="{BB962C8B-B14F-4D97-AF65-F5344CB8AC3E}">
        <p14:creationId xmlns:p14="http://schemas.microsoft.com/office/powerpoint/2010/main" val="29329543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9800" cy="1143000"/>
          </a:xfrm>
        </p:spPr>
        <p:txBody>
          <a:bodyPr>
            <a:normAutofit fontScale="90000"/>
          </a:bodyPr>
          <a:lstStyle/>
          <a:p>
            <a:r>
              <a:rPr lang="en-US" dirty="0" smtClean="0"/>
              <a:t>GW Sugar Company Factory, </a:t>
            </a:r>
            <a:br>
              <a:rPr lang="en-US" dirty="0" smtClean="0"/>
            </a:br>
            <a:r>
              <a:rPr lang="en-US" sz="3600" dirty="0" smtClean="0"/>
              <a:t>Ft Collins, Colorado </a:t>
            </a:r>
            <a:endParaRPr lang="en-US" dirty="0"/>
          </a:p>
        </p:txBody>
      </p:sp>
      <p:pic>
        <p:nvPicPr>
          <p:cNvPr id="4" name="Content Placeholder 3" descr="Co-38-01-WesternSugarBeetFactory-Mill.jpg"/>
          <p:cNvPicPr>
            <a:picLocks noGrp="1" noChangeAspect="1"/>
          </p:cNvPicPr>
          <p:nvPr>
            <p:ph idx="1"/>
          </p:nvPr>
        </p:nvPicPr>
        <p:blipFill>
          <a:blip r:embed="rId3">
            <a:extLst>
              <a:ext uri="{28A0092B-C50C-407E-A947-70E740481C1C}">
                <a14:useLocalDpi xmlns:a14="http://schemas.microsoft.com/office/drawing/2010/main" val="0"/>
              </a:ext>
            </a:extLst>
          </a:blip>
          <a:srcRect t="10472" b="10472"/>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44</a:t>
            </a:fld>
            <a:endParaRPr lang="en-US"/>
          </a:p>
        </p:txBody>
      </p:sp>
    </p:spTree>
    <p:extLst>
      <p:ext uri="{BB962C8B-B14F-4D97-AF65-F5344CB8AC3E}">
        <p14:creationId xmlns:p14="http://schemas.microsoft.com/office/powerpoint/2010/main" val="372127920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GW Sugar Company Factory, </a:t>
            </a:r>
            <a:r>
              <a:rPr lang="en-US" dirty="0" smtClean="0"/>
              <a:t/>
            </a:r>
            <a:br>
              <a:rPr lang="en-US" dirty="0" smtClean="0"/>
            </a:br>
            <a:r>
              <a:rPr lang="en-US" sz="3600" dirty="0" smtClean="0"/>
              <a:t>Garland, Utah</a:t>
            </a:r>
            <a:endParaRPr lang="en-US" dirty="0"/>
          </a:p>
        </p:txBody>
      </p:sp>
      <p:pic>
        <p:nvPicPr>
          <p:cNvPr id="4" name="Content Placeholder 3" descr="Garland_Sugar_Factory_-_Utah-Idaho_Sugar_Company_-_general_view_-_Garland_Utah.jpg"/>
          <p:cNvPicPr>
            <a:picLocks noGrp="1" noChangeAspect="1"/>
          </p:cNvPicPr>
          <p:nvPr>
            <p:ph idx="1"/>
          </p:nvPr>
        </p:nvPicPr>
        <p:blipFill>
          <a:blip r:embed="rId3">
            <a:extLst>
              <a:ext uri="{28A0092B-C50C-407E-A947-70E740481C1C}">
                <a14:useLocalDpi xmlns:a14="http://schemas.microsoft.com/office/drawing/2010/main" val="0"/>
              </a:ext>
            </a:extLst>
          </a:blip>
          <a:srcRect t="11274" b="11274"/>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45</a:t>
            </a:fld>
            <a:endParaRPr lang="en-US"/>
          </a:p>
        </p:txBody>
      </p:sp>
    </p:spTree>
    <p:extLst>
      <p:ext uri="{BB962C8B-B14F-4D97-AF65-F5344CB8AC3E}">
        <p14:creationId xmlns:p14="http://schemas.microsoft.com/office/powerpoint/2010/main" val="26485889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Model the Factory</a:t>
            </a:r>
            <a:endParaRPr lang="en-US" dirty="0"/>
          </a:p>
        </p:txBody>
      </p:sp>
      <p:sp>
        <p:nvSpPr>
          <p:cNvPr id="3" name="Content Placeholder 2"/>
          <p:cNvSpPr>
            <a:spLocks noGrp="1"/>
          </p:cNvSpPr>
          <p:nvPr>
            <p:ph idx="1"/>
          </p:nvPr>
        </p:nvSpPr>
        <p:spPr/>
        <p:txBody>
          <a:bodyPr>
            <a:normAutofit lnSpcReduction="10000"/>
          </a:bodyPr>
          <a:lstStyle/>
          <a:p>
            <a:r>
              <a:rPr lang="en-US" dirty="0" smtClean="0"/>
              <a:t>Factory</a:t>
            </a:r>
          </a:p>
          <a:p>
            <a:pPr lvl="1"/>
            <a:r>
              <a:rPr lang="en-US" dirty="0"/>
              <a:t>Sugar Mill </a:t>
            </a:r>
            <a:r>
              <a:rPr lang="en-US" dirty="0" smtClean="0"/>
              <a:t>complex can </a:t>
            </a:r>
            <a:r>
              <a:rPr lang="en-US" dirty="0"/>
              <a:t>be scratch-built or kit-bashed from available kits</a:t>
            </a:r>
          </a:p>
          <a:p>
            <a:pPr lvl="1"/>
            <a:r>
              <a:rPr lang="en-US" dirty="0" smtClean="0"/>
              <a:t>Size of the factory is dependent on space available</a:t>
            </a:r>
          </a:p>
          <a:p>
            <a:pPr lvl="2"/>
            <a:r>
              <a:rPr lang="en-US" dirty="0" smtClean="0"/>
              <a:t>Use background pictures if space is not available</a:t>
            </a:r>
          </a:p>
          <a:p>
            <a:pPr lvl="1"/>
            <a:r>
              <a:rPr lang="en-US" dirty="0"/>
              <a:t>Warehouse kits are also </a:t>
            </a:r>
            <a:r>
              <a:rPr lang="en-US" dirty="0" smtClean="0"/>
              <a:t>available, or easily scratch-built</a:t>
            </a:r>
          </a:p>
          <a:p>
            <a:pPr lvl="1"/>
            <a:r>
              <a:rPr lang="en-US" dirty="0"/>
              <a:t>Kiln and Boiler House easily scratch-built or kit bashed</a:t>
            </a:r>
          </a:p>
          <a:p>
            <a:pPr lvl="1"/>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46</a:t>
            </a:fld>
            <a:endParaRPr lang="en-US"/>
          </a:p>
        </p:txBody>
      </p:sp>
    </p:spTree>
    <p:extLst>
      <p:ext uri="{BB962C8B-B14F-4D97-AF65-F5344CB8AC3E}">
        <p14:creationId xmlns:p14="http://schemas.microsoft.com/office/powerpoint/2010/main" val="12655156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Walthers Sugar Beet Mill</a:t>
            </a:r>
            <a:br>
              <a:rPr lang="en-US" dirty="0" smtClean="0"/>
            </a:br>
            <a:r>
              <a:rPr lang="en-US" sz="2200" dirty="0" smtClean="0"/>
              <a:t>(933-3092)</a:t>
            </a:r>
            <a:endParaRPr lang="en-US" dirty="0"/>
          </a:p>
        </p:txBody>
      </p:sp>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t="3407" b="3407"/>
          <a:stretch>
            <a:fillRect/>
          </a:stretch>
        </p:blipFill>
        <p:spPr bwMode="auto">
          <a:prstGeom prst="rect">
            <a:avLst/>
          </a:prstGeom>
          <a:noFill/>
          <a:ln>
            <a:noFill/>
          </a:ln>
        </p:spPr>
      </p:pic>
      <p:sp>
        <p:nvSpPr>
          <p:cNvPr id="5" name="TextBox 4"/>
          <p:cNvSpPr txBox="1"/>
          <p:nvPr/>
        </p:nvSpPr>
        <p:spPr>
          <a:xfrm>
            <a:off x="546100" y="6138863"/>
            <a:ext cx="1152930" cy="276999"/>
          </a:xfrm>
          <a:prstGeom prst="rect">
            <a:avLst/>
          </a:prstGeom>
          <a:noFill/>
        </p:spPr>
        <p:txBody>
          <a:bodyPr wrap="none" rtlCol="0">
            <a:spAutoFit/>
          </a:bodyPr>
          <a:lstStyle/>
          <a:p>
            <a:r>
              <a:rPr lang="en-US" sz="1200" dirty="0" smtClean="0"/>
              <a:t>Walthers Photo</a:t>
            </a:r>
            <a:endParaRPr lang="en-US" sz="1200"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47</a:t>
            </a:fld>
            <a:endParaRPr lang="en-US"/>
          </a:p>
        </p:txBody>
      </p:sp>
    </p:spTree>
    <p:extLst>
      <p:ext uri="{BB962C8B-B14F-4D97-AF65-F5344CB8AC3E}">
        <p14:creationId xmlns:p14="http://schemas.microsoft.com/office/powerpoint/2010/main" val="322575558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Beet Factory – N-Scale</a:t>
            </a:r>
            <a:endParaRPr lang="en-US" dirty="0"/>
          </a:p>
        </p:txBody>
      </p:sp>
      <p:pic>
        <p:nvPicPr>
          <p:cNvPr id="4" name="Content Placeholder 3" descr="Beet Factory-N.jpg"/>
          <p:cNvPicPr>
            <a:picLocks noGrp="1" noChangeAspect="1"/>
          </p:cNvPicPr>
          <p:nvPr>
            <p:ph idx="1"/>
          </p:nvPr>
        </p:nvPicPr>
        <p:blipFill>
          <a:blip r:embed="rId3">
            <a:extLst>
              <a:ext uri="{28A0092B-C50C-407E-A947-70E740481C1C}">
                <a14:useLocalDpi xmlns:a14="http://schemas.microsoft.com/office/drawing/2010/main" val="0"/>
              </a:ext>
            </a:extLst>
          </a:blip>
          <a:srcRect l="-59450" r="-59450"/>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48</a:t>
            </a:fld>
            <a:endParaRPr lang="en-US"/>
          </a:p>
        </p:txBody>
      </p:sp>
    </p:spTree>
    <p:extLst>
      <p:ext uri="{BB962C8B-B14F-4D97-AF65-F5344CB8AC3E}">
        <p14:creationId xmlns:p14="http://schemas.microsoft.com/office/powerpoint/2010/main" val="357551203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Bergen National Laser</a:t>
            </a:r>
            <a:endParaRPr lang="en-US" dirty="0"/>
          </a:p>
        </p:txBody>
      </p:sp>
      <p:pic>
        <p:nvPicPr>
          <p:cNvPr id="7" name="Content Placeholder 6" descr="Bergen National Laser.png"/>
          <p:cNvPicPr>
            <a:picLocks noGrp="1" noChangeAspect="1"/>
          </p:cNvPicPr>
          <p:nvPr>
            <p:ph idx="1"/>
          </p:nvPr>
        </p:nvPicPr>
        <p:blipFill>
          <a:blip r:embed="rId3">
            <a:extLst>
              <a:ext uri="{28A0092B-C50C-407E-A947-70E740481C1C}">
                <a14:useLocalDpi xmlns:a14="http://schemas.microsoft.com/office/drawing/2010/main" val="0"/>
              </a:ext>
            </a:extLst>
          </a:blip>
          <a:srcRect l="8543" r="8543"/>
          <a:stretch>
            <a:fillRect/>
          </a:stretch>
        </p:blipFill>
        <p:spPr>
          <a:xfrm>
            <a:off x="457200" y="1600200"/>
            <a:ext cx="8229600" cy="4525963"/>
          </a:xfrm>
        </p:spPr>
      </p:pic>
      <p:sp>
        <p:nvSpPr>
          <p:cNvPr id="3" name="TextBox 2"/>
          <p:cNvSpPr txBox="1"/>
          <p:nvPr/>
        </p:nvSpPr>
        <p:spPr>
          <a:xfrm>
            <a:off x="457200" y="6127234"/>
            <a:ext cx="2403948" cy="369332"/>
          </a:xfrm>
          <a:prstGeom prst="rect">
            <a:avLst/>
          </a:prstGeom>
          <a:noFill/>
        </p:spPr>
        <p:txBody>
          <a:bodyPr wrap="none" rtlCol="0">
            <a:spAutoFit/>
          </a:bodyPr>
          <a:lstStyle/>
          <a:p>
            <a:r>
              <a:rPr lang="en-US" dirty="0" smtClean="0"/>
              <a:t>Used with Permission </a:t>
            </a:r>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49</a:t>
            </a:fld>
            <a:endParaRPr lang="en-US"/>
          </a:p>
        </p:txBody>
      </p:sp>
    </p:spTree>
    <p:extLst>
      <p:ext uri="{BB962C8B-B14F-4D97-AF65-F5344CB8AC3E}">
        <p14:creationId xmlns:p14="http://schemas.microsoft.com/office/powerpoint/2010/main" val="17079706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Sugar Beets</a:t>
            </a:r>
            <a:endParaRPr lang="en-US" dirty="0"/>
          </a:p>
        </p:txBody>
      </p:sp>
      <p:pic>
        <p:nvPicPr>
          <p:cNvPr id="4" name="Content Placeholder 3" descr="sugar-beet.jpg"/>
          <p:cNvPicPr>
            <a:picLocks noGrp="1" noChangeAspect="1"/>
          </p:cNvPicPr>
          <p:nvPr>
            <p:ph idx="1"/>
          </p:nvPr>
        </p:nvPicPr>
        <p:blipFill>
          <a:blip r:embed="rId3">
            <a:extLst>
              <a:ext uri="{28A0092B-C50C-407E-A947-70E740481C1C}">
                <a14:useLocalDpi xmlns:a14="http://schemas.microsoft.com/office/drawing/2010/main" val="0"/>
              </a:ext>
            </a:extLst>
          </a:blip>
          <a:srcRect t="13291" b="13291"/>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5</a:t>
            </a:fld>
            <a:endParaRPr lang="en-US"/>
          </a:p>
        </p:txBody>
      </p:sp>
    </p:spTree>
    <p:extLst>
      <p:ext uri="{BB962C8B-B14F-4D97-AF65-F5344CB8AC3E}">
        <p14:creationId xmlns:p14="http://schemas.microsoft.com/office/powerpoint/2010/main" val="20406621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Walthers Reliable Warehouse &amp; Storage </a:t>
            </a:r>
            <a:r>
              <a:rPr lang="en-US" sz="2400" dirty="0" smtClean="0"/>
              <a:t>(933-3014)</a:t>
            </a:r>
            <a:endParaRPr lang="en-US" sz="2400" dirty="0"/>
          </a:p>
        </p:txBody>
      </p:sp>
      <p:pic>
        <p:nvPicPr>
          <p:cNvPr id="4" name="Content Placeholder 3" descr="Reliable Warehouse.jpg"/>
          <p:cNvPicPr>
            <a:picLocks noGrp="1" noChangeAspect="1"/>
          </p:cNvPicPr>
          <p:nvPr>
            <p:ph idx="1"/>
          </p:nvPr>
        </p:nvPicPr>
        <p:blipFill>
          <a:blip r:embed="rId3">
            <a:extLst>
              <a:ext uri="{28A0092B-C50C-407E-A947-70E740481C1C}">
                <a14:useLocalDpi xmlns:a14="http://schemas.microsoft.com/office/drawing/2010/main" val="0"/>
              </a:ext>
            </a:extLst>
          </a:blip>
          <a:srcRect t="7257" b="7257"/>
          <a:stretch>
            <a:fillRect/>
          </a:stretch>
        </p:blipFill>
        <p:spPr/>
      </p:pic>
      <p:sp>
        <p:nvSpPr>
          <p:cNvPr id="5" name="TextBox 4"/>
          <p:cNvSpPr txBox="1"/>
          <p:nvPr/>
        </p:nvSpPr>
        <p:spPr>
          <a:xfrm>
            <a:off x="546100" y="6138863"/>
            <a:ext cx="1152930" cy="276999"/>
          </a:xfrm>
          <a:prstGeom prst="rect">
            <a:avLst/>
          </a:prstGeom>
          <a:noFill/>
        </p:spPr>
        <p:txBody>
          <a:bodyPr wrap="none" rtlCol="0">
            <a:spAutoFit/>
          </a:bodyPr>
          <a:lstStyle/>
          <a:p>
            <a:r>
              <a:rPr lang="en-US" sz="1200" dirty="0" smtClean="0"/>
              <a:t>Walthers Photo</a:t>
            </a:r>
            <a:endParaRPr lang="en-US" sz="1200" dirty="0"/>
          </a:p>
        </p:txBody>
      </p:sp>
      <p:pic>
        <p:nvPicPr>
          <p:cNvPr id="6" name="Content Placeholder 3" descr="Garland_Sugar_Factory_-_Utah-Idaho_Sugar_Company_-_general_view_-_Garland_Utah.jpg"/>
          <p:cNvPicPr>
            <a:picLocks noChangeAspect="1"/>
          </p:cNvPicPr>
          <p:nvPr/>
        </p:nvPicPr>
        <p:blipFill>
          <a:blip r:embed="rId4">
            <a:extLst>
              <a:ext uri="{28A0092B-C50C-407E-A947-70E740481C1C}">
                <a14:useLocalDpi xmlns:a14="http://schemas.microsoft.com/office/drawing/2010/main" val="0"/>
              </a:ext>
            </a:extLst>
          </a:blip>
          <a:srcRect t="11274" b="11274"/>
          <a:stretch>
            <a:fillRect/>
          </a:stretch>
        </p:blipFill>
        <p:spPr>
          <a:xfrm>
            <a:off x="5765801" y="4672126"/>
            <a:ext cx="2921000" cy="1606437"/>
          </a:xfrm>
          <a:prstGeom prst="rect">
            <a:avLst/>
          </a:prstGeom>
        </p:spPr>
      </p:pic>
      <p:sp>
        <p:nvSpPr>
          <p:cNvPr id="3" name="Date Placeholder 2"/>
          <p:cNvSpPr>
            <a:spLocks noGrp="1"/>
          </p:cNvSpPr>
          <p:nvPr>
            <p:ph type="dt" sz="half" idx="10"/>
          </p:nvPr>
        </p:nvSpPr>
        <p:spPr/>
        <p:txBody>
          <a:bodyPr/>
          <a:lstStyle/>
          <a:p>
            <a:r>
              <a:rPr lang="en-US" smtClean="0"/>
              <a:t>Nov 20, 2016</a:t>
            </a:r>
            <a:endParaRPr lang="en-US"/>
          </a:p>
        </p:txBody>
      </p:sp>
      <p:sp>
        <p:nvSpPr>
          <p:cNvPr id="7" name="Slide Number Placeholder 6"/>
          <p:cNvSpPr>
            <a:spLocks noGrp="1"/>
          </p:cNvSpPr>
          <p:nvPr>
            <p:ph type="sldNum" sz="quarter" idx="12"/>
          </p:nvPr>
        </p:nvSpPr>
        <p:spPr/>
        <p:txBody>
          <a:bodyPr/>
          <a:lstStyle/>
          <a:p>
            <a:fld id="{0937816C-B864-3C44-9F35-DF1AF67990C8}" type="slidenum">
              <a:rPr lang="en-US" smtClean="0"/>
              <a:pPr/>
              <a:t>50</a:t>
            </a:fld>
            <a:endParaRPr lang="en-US"/>
          </a:p>
        </p:txBody>
      </p:sp>
    </p:spTree>
    <p:extLst>
      <p:ext uri="{BB962C8B-B14F-4D97-AF65-F5344CB8AC3E}">
        <p14:creationId xmlns:p14="http://schemas.microsoft.com/office/powerpoint/2010/main" val="315091962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Walthers Hardwood Furniture </a:t>
            </a:r>
            <a:r>
              <a:rPr lang="en-US" sz="2400" dirty="0" smtClean="0"/>
              <a:t>(933-3044)</a:t>
            </a:r>
            <a:endParaRPr lang="en-US" sz="2400" dirty="0"/>
          </a:p>
        </p:txBody>
      </p:sp>
      <p:pic>
        <p:nvPicPr>
          <p:cNvPr id="4" name="Content Placeholder 3" descr="Hardwood Furniture.jpg"/>
          <p:cNvPicPr>
            <a:picLocks noGrp="1" noChangeAspect="1"/>
          </p:cNvPicPr>
          <p:nvPr>
            <p:ph idx="1"/>
          </p:nvPr>
        </p:nvPicPr>
        <p:blipFill>
          <a:blip r:embed="rId3">
            <a:extLst>
              <a:ext uri="{28A0092B-C50C-407E-A947-70E740481C1C}">
                <a14:useLocalDpi xmlns:a14="http://schemas.microsoft.com/office/drawing/2010/main" val="0"/>
              </a:ext>
            </a:extLst>
          </a:blip>
          <a:srcRect t="17935" b="17935"/>
          <a:stretch>
            <a:fillRect/>
          </a:stretch>
        </p:blipFill>
        <p:spPr/>
      </p:pic>
      <p:sp>
        <p:nvSpPr>
          <p:cNvPr id="5" name="TextBox 4"/>
          <p:cNvSpPr txBox="1"/>
          <p:nvPr/>
        </p:nvSpPr>
        <p:spPr>
          <a:xfrm>
            <a:off x="546100" y="6138863"/>
            <a:ext cx="1152930" cy="276999"/>
          </a:xfrm>
          <a:prstGeom prst="rect">
            <a:avLst/>
          </a:prstGeom>
          <a:noFill/>
        </p:spPr>
        <p:txBody>
          <a:bodyPr wrap="none" rtlCol="0">
            <a:spAutoFit/>
          </a:bodyPr>
          <a:lstStyle/>
          <a:p>
            <a:r>
              <a:rPr lang="en-US" sz="1200" dirty="0" smtClean="0"/>
              <a:t>Walthers Photo</a:t>
            </a:r>
            <a:endParaRPr lang="en-US" sz="1200" dirty="0"/>
          </a:p>
        </p:txBody>
      </p:sp>
      <p:pic>
        <p:nvPicPr>
          <p:cNvPr id="6" name="Content Placeholder 5" descr="4.jpg"/>
          <p:cNvPicPr>
            <a:picLocks noChangeAspect="1"/>
          </p:cNvPicPr>
          <p:nvPr/>
        </p:nvPicPr>
        <p:blipFill>
          <a:blip r:embed="rId4">
            <a:extLst>
              <a:ext uri="{28A0092B-C50C-407E-A947-70E740481C1C}">
                <a14:useLocalDpi xmlns:a14="http://schemas.microsoft.com/office/drawing/2010/main" val="0"/>
              </a:ext>
            </a:extLst>
          </a:blip>
          <a:srcRect t="13336" b="13336"/>
          <a:stretch>
            <a:fillRect/>
          </a:stretch>
        </p:blipFill>
        <p:spPr>
          <a:xfrm>
            <a:off x="6362700" y="4916584"/>
            <a:ext cx="2476500" cy="1361980"/>
          </a:xfrm>
          <a:prstGeom prst="rect">
            <a:avLst/>
          </a:prstGeom>
        </p:spPr>
      </p:pic>
      <p:sp>
        <p:nvSpPr>
          <p:cNvPr id="3" name="Date Placeholder 2"/>
          <p:cNvSpPr>
            <a:spLocks noGrp="1"/>
          </p:cNvSpPr>
          <p:nvPr>
            <p:ph type="dt" sz="half" idx="10"/>
          </p:nvPr>
        </p:nvSpPr>
        <p:spPr/>
        <p:txBody>
          <a:bodyPr/>
          <a:lstStyle/>
          <a:p>
            <a:r>
              <a:rPr lang="en-US" smtClean="0"/>
              <a:t>Nov 20, 2016</a:t>
            </a:r>
            <a:endParaRPr lang="en-US"/>
          </a:p>
        </p:txBody>
      </p:sp>
      <p:sp>
        <p:nvSpPr>
          <p:cNvPr id="7" name="Slide Number Placeholder 6"/>
          <p:cNvSpPr>
            <a:spLocks noGrp="1"/>
          </p:cNvSpPr>
          <p:nvPr>
            <p:ph type="sldNum" sz="quarter" idx="12"/>
          </p:nvPr>
        </p:nvSpPr>
        <p:spPr/>
        <p:txBody>
          <a:bodyPr/>
          <a:lstStyle/>
          <a:p>
            <a:fld id="{0937816C-B864-3C44-9F35-DF1AF67990C8}" type="slidenum">
              <a:rPr lang="en-US" smtClean="0"/>
              <a:pPr/>
              <a:t>51</a:t>
            </a:fld>
            <a:endParaRPr lang="en-US"/>
          </a:p>
        </p:txBody>
      </p:sp>
    </p:spTree>
    <p:extLst>
      <p:ext uri="{BB962C8B-B14F-4D97-AF65-F5344CB8AC3E}">
        <p14:creationId xmlns:p14="http://schemas.microsoft.com/office/powerpoint/2010/main" val="7840356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Atlas Middlesex Manufacturing</a:t>
            </a:r>
            <a:br>
              <a:rPr lang="en-US" dirty="0" smtClean="0"/>
            </a:br>
            <a:r>
              <a:rPr lang="en-US" sz="2200" dirty="0" smtClean="0"/>
              <a:t>(ATL-721)</a:t>
            </a:r>
            <a:endParaRPr lang="en-US" sz="2200" dirty="0"/>
          </a:p>
        </p:txBody>
      </p:sp>
      <p:pic>
        <p:nvPicPr>
          <p:cNvPr id="4" name="Content Placeholder 3" descr="Middlesex Mfg.jpg"/>
          <p:cNvPicPr>
            <a:picLocks noGrp="1" noChangeAspect="1"/>
          </p:cNvPicPr>
          <p:nvPr>
            <p:ph idx="1"/>
          </p:nvPr>
        </p:nvPicPr>
        <p:blipFill>
          <a:blip r:embed="rId3">
            <a:extLst>
              <a:ext uri="{28A0092B-C50C-407E-A947-70E740481C1C}">
                <a14:useLocalDpi xmlns:a14="http://schemas.microsoft.com/office/drawing/2010/main" val="0"/>
              </a:ext>
            </a:extLst>
          </a:blip>
          <a:srcRect t="11161" b="11161"/>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52</a:t>
            </a:fld>
            <a:endParaRPr lang="en-US"/>
          </a:p>
        </p:txBody>
      </p:sp>
    </p:spTree>
    <p:extLst>
      <p:ext uri="{BB962C8B-B14F-4D97-AF65-F5344CB8AC3E}">
        <p14:creationId xmlns:p14="http://schemas.microsoft.com/office/powerpoint/2010/main" val="724703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Walthers Variety Printing</a:t>
            </a:r>
            <a:r>
              <a:rPr lang="en-US" dirty="0" smtClean="0"/>
              <a:t/>
            </a:r>
            <a:br>
              <a:rPr lang="en-US" dirty="0" smtClean="0"/>
            </a:br>
            <a:r>
              <a:rPr lang="en-US" sz="2000" dirty="0" smtClean="0"/>
              <a:t>(</a:t>
            </a:r>
            <a:r>
              <a:rPr lang="mr-IN" sz="2000" b="1" dirty="0" smtClean="0"/>
              <a:t>933</a:t>
            </a:r>
            <a:r>
              <a:rPr lang="mr-IN" sz="2000" b="1" dirty="0"/>
              <a:t>-</a:t>
            </a:r>
            <a:r>
              <a:rPr lang="mr-IN" sz="2000" b="1" dirty="0" smtClean="0"/>
              <a:t>3161</a:t>
            </a:r>
            <a:r>
              <a:rPr lang="en-US" sz="2000" b="1" dirty="0" smtClean="0"/>
              <a:t>)</a:t>
            </a:r>
            <a:endParaRPr lang="en-US" sz="2000" dirty="0"/>
          </a:p>
        </p:txBody>
      </p:sp>
      <p:pic>
        <p:nvPicPr>
          <p:cNvPr id="4" name="Content Placeholder 3" descr="Variety Printing.jpg"/>
          <p:cNvPicPr>
            <a:picLocks noGrp="1" noChangeAspect="1"/>
          </p:cNvPicPr>
          <p:nvPr>
            <p:ph idx="1"/>
          </p:nvPr>
        </p:nvPicPr>
        <p:blipFill>
          <a:blip r:embed="rId3">
            <a:extLst>
              <a:ext uri="{28A0092B-C50C-407E-A947-70E740481C1C}">
                <a14:useLocalDpi xmlns:a14="http://schemas.microsoft.com/office/drawing/2010/main" val="0"/>
              </a:ext>
            </a:extLst>
          </a:blip>
          <a:srcRect t="11487" b="11487"/>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53</a:t>
            </a:fld>
            <a:endParaRPr lang="en-US"/>
          </a:p>
        </p:txBody>
      </p:sp>
    </p:spTree>
    <p:extLst>
      <p:ext uri="{BB962C8B-B14F-4D97-AF65-F5344CB8AC3E}">
        <p14:creationId xmlns:p14="http://schemas.microsoft.com/office/powerpoint/2010/main" val="1208606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smtClean="0"/>
              <a:t>Walthers Armstrong Electric Motors </a:t>
            </a:r>
            <a:r>
              <a:rPr lang="en-US" sz="2200" dirty="0" smtClean="0"/>
              <a:t>(933-3172)</a:t>
            </a:r>
            <a:endParaRPr lang="en-US" sz="2200" dirty="0"/>
          </a:p>
        </p:txBody>
      </p:sp>
      <p:pic>
        <p:nvPicPr>
          <p:cNvPr id="4" name="Picture 3"/>
          <p:cNvPicPr>
            <a:picLocks noChangeAspect="1"/>
          </p:cNvPicPr>
          <p:nvPr/>
        </p:nvPicPr>
        <p:blipFill>
          <a:blip r:embed="rId3"/>
          <a:stretch>
            <a:fillRect/>
          </a:stretch>
        </p:blipFill>
        <p:spPr>
          <a:xfrm>
            <a:off x="0" y="1460500"/>
            <a:ext cx="9144000" cy="3914775"/>
          </a:xfrm>
          <a:prstGeom prst="rect">
            <a:avLst/>
          </a:prstGeom>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54</a:t>
            </a:fld>
            <a:endParaRPr lang="en-US"/>
          </a:p>
        </p:txBody>
      </p:sp>
    </p:spTree>
    <p:extLst>
      <p:ext uri="{BB962C8B-B14F-4D97-AF65-F5344CB8AC3E}">
        <p14:creationId xmlns:p14="http://schemas.microsoft.com/office/powerpoint/2010/main" val="3929317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Like Moore &amp; Company</a:t>
            </a:r>
            <a:br>
              <a:rPr lang="en-US" dirty="0" smtClean="0"/>
            </a:br>
            <a:r>
              <a:rPr lang="en-US" sz="2200" dirty="0" smtClean="0"/>
              <a:t>Available (Sometimes) Via e-Bay</a:t>
            </a:r>
            <a:endParaRPr lang="en-US" sz="2200" dirty="0"/>
          </a:p>
        </p:txBody>
      </p:sp>
      <p:pic>
        <p:nvPicPr>
          <p:cNvPr id="4" name="Content Placeholder 3" descr="Moore &amp; Co.bmp"/>
          <p:cNvPicPr>
            <a:picLocks noGrp="1" noChangeAspect="1"/>
          </p:cNvPicPr>
          <p:nvPr>
            <p:ph idx="1"/>
          </p:nvPr>
        </p:nvPicPr>
        <p:blipFill>
          <a:blip r:embed="rId3">
            <a:extLst>
              <a:ext uri="{28A0092B-C50C-407E-A947-70E740481C1C}">
                <a14:useLocalDpi xmlns:a14="http://schemas.microsoft.com/office/drawing/2010/main" val="0"/>
              </a:ext>
            </a:extLst>
          </a:blip>
          <a:srcRect t="3528" b="3528"/>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55</a:t>
            </a:fld>
            <a:endParaRPr lang="en-US"/>
          </a:p>
        </p:txBody>
      </p:sp>
    </p:spTree>
    <p:extLst>
      <p:ext uri="{BB962C8B-B14F-4D97-AF65-F5344CB8AC3E}">
        <p14:creationId xmlns:p14="http://schemas.microsoft.com/office/powerpoint/2010/main" val="303740536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Pikestuff</a:t>
            </a:r>
            <a:r>
              <a:rPr lang="en-US" dirty="0" smtClean="0"/>
              <a:t> Prefab Warehouse</a:t>
            </a:r>
            <a:br>
              <a:rPr lang="en-US" dirty="0" smtClean="0"/>
            </a:br>
            <a:r>
              <a:rPr lang="en-US" sz="2400" dirty="0" smtClean="0"/>
              <a:t>(541-4)</a:t>
            </a:r>
            <a:endParaRPr lang="en-US" sz="2400" dirty="0"/>
          </a:p>
        </p:txBody>
      </p:sp>
      <p:pic>
        <p:nvPicPr>
          <p:cNvPr id="4" name="Content Placeholder 3" descr="Pikestuff Warehouse.jpg"/>
          <p:cNvPicPr>
            <a:picLocks noGrp="1" noChangeAspect="1"/>
          </p:cNvPicPr>
          <p:nvPr>
            <p:ph idx="1"/>
          </p:nvPr>
        </p:nvPicPr>
        <p:blipFill>
          <a:blip r:embed="rId3">
            <a:extLst>
              <a:ext uri="{28A0092B-C50C-407E-A947-70E740481C1C}">
                <a14:useLocalDpi xmlns:a14="http://schemas.microsoft.com/office/drawing/2010/main" val="0"/>
              </a:ext>
            </a:extLst>
          </a:blip>
          <a:srcRect t="9509" b="9509"/>
          <a:stretch>
            <a:fillRect/>
          </a:stretch>
        </p:blipFill>
        <p:spPr/>
      </p:pic>
      <p:sp>
        <p:nvSpPr>
          <p:cNvPr id="5" name="TextBox 4"/>
          <p:cNvSpPr txBox="1"/>
          <p:nvPr/>
        </p:nvSpPr>
        <p:spPr>
          <a:xfrm>
            <a:off x="546100" y="6138863"/>
            <a:ext cx="1152930" cy="276999"/>
          </a:xfrm>
          <a:prstGeom prst="rect">
            <a:avLst/>
          </a:prstGeom>
          <a:noFill/>
        </p:spPr>
        <p:txBody>
          <a:bodyPr wrap="none" rtlCol="0">
            <a:spAutoFit/>
          </a:bodyPr>
          <a:lstStyle/>
          <a:p>
            <a:r>
              <a:rPr lang="en-US" sz="1200" dirty="0" smtClean="0"/>
              <a:t>Walthers Photo</a:t>
            </a:r>
            <a:endParaRPr lang="en-US" sz="1200" dirty="0"/>
          </a:p>
        </p:txBody>
      </p:sp>
      <p:pic>
        <p:nvPicPr>
          <p:cNvPr id="6" name="Content Placeholder 3" descr="10.jpg"/>
          <p:cNvPicPr>
            <a:picLocks noChangeAspect="1"/>
          </p:cNvPicPr>
          <p:nvPr/>
        </p:nvPicPr>
        <p:blipFill rotWithShape="1">
          <a:blip r:embed="rId4">
            <a:extLst>
              <a:ext uri="{28A0092B-C50C-407E-A947-70E740481C1C}">
                <a14:useLocalDpi xmlns:a14="http://schemas.microsoft.com/office/drawing/2010/main" val="0"/>
              </a:ext>
            </a:extLst>
          </a:blip>
          <a:srcRect t="31443" r="60339" b="30491"/>
          <a:stretch/>
        </p:blipFill>
        <p:spPr>
          <a:xfrm>
            <a:off x="6261100" y="4698999"/>
            <a:ext cx="2522908" cy="1816101"/>
          </a:xfrm>
          <a:prstGeom prst="rect">
            <a:avLst/>
          </a:prstGeom>
        </p:spPr>
      </p:pic>
      <p:sp>
        <p:nvSpPr>
          <p:cNvPr id="3" name="Date Placeholder 2"/>
          <p:cNvSpPr>
            <a:spLocks noGrp="1"/>
          </p:cNvSpPr>
          <p:nvPr>
            <p:ph type="dt" sz="half" idx="10"/>
          </p:nvPr>
        </p:nvSpPr>
        <p:spPr/>
        <p:txBody>
          <a:bodyPr/>
          <a:lstStyle/>
          <a:p>
            <a:r>
              <a:rPr lang="en-US" smtClean="0"/>
              <a:t>Nov 20, 2016</a:t>
            </a:r>
            <a:endParaRPr lang="en-US"/>
          </a:p>
        </p:txBody>
      </p:sp>
      <p:sp>
        <p:nvSpPr>
          <p:cNvPr id="7" name="Slide Number Placeholder 6"/>
          <p:cNvSpPr>
            <a:spLocks noGrp="1"/>
          </p:cNvSpPr>
          <p:nvPr>
            <p:ph type="sldNum" sz="quarter" idx="12"/>
          </p:nvPr>
        </p:nvSpPr>
        <p:spPr/>
        <p:txBody>
          <a:bodyPr/>
          <a:lstStyle/>
          <a:p>
            <a:fld id="{0937816C-B864-3C44-9F35-DF1AF67990C8}" type="slidenum">
              <a:rPr lang="en-US" smtClean="0"/>
              <a:pPr/>
              <a:t>56</a:t>
            </a:fld>
            <a:endParaRPr lang="en-US"/>
          </a:p>
        </p:txBody>
      </p:sp>
    </p:spTree>
    <p:extLst>
      <p:ext uri="{BB962C8B-B14F-4D97-AF65-F5344CB8AC3E}">
        <p14:creationId xmlns:p14="http://schemas.microsoft.com/office/powerpoint/2010/main" val="194319981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err="1" smtClean="0"/>
              <a:t>Pikestuff</a:t>
            </a:r>
            <a:r>
              <a:rPr lang="en-US" sz="3600" dirty="0" smtClean="0"/>
              <a:t> Yard Office</a:t>
            </a:r>
            <a:br>
              <a:rPr lang="en-US" sz="3600" dirty="0" smtClean="0"/>
            </a:br>
            <a:r>
              <a:rPr lang="en-US" sz="2000" dirty="0" smtClean="0"/>
              <a:t>(541-16)</a:t>
            </a:r>
            <a:br>
              <a:rPr lang="en-US" sz="2000" dirty="0" smtClean="0"/>
            </a:br>
            <a:r>
              <a:rPr lang="en-US" sz="3600" dirty="0" smtClean="0"/>
              <a:t>Potential Boiler House?</a:t>
            </a:r>
            <a:endParaRPr lang="en-US" sz="3600" dirty="0"/>
          </a:p>
        </p:txBody>
      </p:sp>
      <p:pic>
        <p:nvPicPr>
          <p:cNvPr id="4" name="Content Placeholder 3"/>
          <p:cNvPicPr>
            <a:picLocks noGrp="1" noChangeAspect="1"/>
          </p:cNvPicPr>
          <p:nvPr>
            <p:ph idx="1"/>
          </p:nvPr>
        </p:nvPicPr>
        <p:blipFill>
          <a:blip r:embed="rId3"/>
          <a:srcRect t="8018" b="8018"/>
          <a:stretch>
            <a:fillRect/>
          </a:stretch>
        </p:blipFill>
        <p:spPr/>
      </p:pic>
      <p:sp>
        <p:nvSpPr>
          <p:cNvPr id="3" name="TextBox 2"/>
          <p:cNvSpPr txBox="1"/>
          <p:nvPr/>
        </p:nvSpPr>
        <p:spPr>
          <a:xfrm>
            <a:off x="546100" y="6138863"/>
            <a:ext cx="1152930" cy="276999"/>
          </a:xfrm>
          <a:prstGeom prst="rect">
            <a:avLst/>
          </a:prstGeom>
          <a:noFill/>
        </p:spPr>
        <p:txBody>
          <a:bodyPr wrap="none" rtlCol="0">
            <a:spAutoFit/>
          </a:bodyPr>
          <a:lstStyle/>
          <a:p>
            <a:r>
              <a:rPr lang="en-US" sz="1200" dirty="0" smtClean="0"/>
              <a:t>Walthers Photo</a:t>
            </a:r>
            <a:endParaRPr lang="en-US" sz="1200" dirty="0"/>
          </a:p>
        </p:txBody>
      </p:sp>
      <p:sp>
        <p:nvSpPr>
          <p:cNvPr id="5" name="Date Placeholder 4"/>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57</a:t>
            </a:fld>
            <a:endParaRPr lang="en-US"/>
          </a:p>
        </p:txBody>
      </p:sp>
    </p:spTree>
    <p:extLst>
      <p:ext uri="{BB962C8B-B14F-4D97-AF65-F5344CB8AC3E}">
        <p14:creationId xmlns:p14="http://schemas.microsoft.com/office/powerpoint/2010/main" val="290786565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Silos, Stacks &amp; Water Towers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Silos are the skyscrapers of the prairie – large and imposing structures</a:t>
            </a:r>
          </a:p>
          <a:p>
            <a:r>
              <a:rPr lang="en-US" dirty="0" smtClean="0"/>
              <a:t>PVC piping proves the best solution </a:t>
            </a:r>
          </a:p>
          <a:p>
            <a:pPr lvl="1"/>
            <a:r>
              <a:rPr lang="en-US" dirty="0" smtClean="0"/>
              <a:t>Various diameters allow the modeler to fit silos to the space available</a:t>
            </a:r>
          </a:p>
          <a:p>
            <a:r>
              <a:rPr lang="en-US" dirty="0" smtClean="0"/>
              <a:t>Smoke stacks can be scratch-built or commercially available</a:t>
            </a:r>
          </a:p>
          <a:p>
            <a:r>
              <a:rPr lang="en-US" dirty="0" smtClean="0"/>
              <a:t>Water towers are required to provide the water pressure necessary to operate the factory</a:t>
            </a:r>
          </a:p>
          <a:p>
            <a:pPr lvl="1"/>
            <a:endParaRPr lang="en-US" dirty="0" smtClean="0"/>
          </a:p>
          <a:p>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58</a:t>
            </a:fld>
            <a:endParaRPr lang="en-US"/>
          </a:p>
        </p:txBody>
      </p:sp>
    </p:spTree>
    <p:extLst>
      <p:ext uri="{BB962C8B-B14F-4D97-AF65-F5344CB8AC3E}">
        <p14:creationId xmlns:p14="http://schemas.microsoft.com/office/powerpoint/2010/main" val="147584122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123"/>
            <a:ext cx="8229600" cy="1143000"/>
          </a:xfrm>
        </p:spPr>
        <p:txBody>
          <a:bodyPr/>
          <a:lstStyle/>
          <a:p>
            <a:r>
              <a:rPr lang="en-US" dirty="0" smtClean="0"/>
              <a:t>Vertical Lime Kiln</a:t>
            </a:r>
            <a:endParaRPr lang="en-US" dirty="0"/>
          </a:p>
        </p:txBody>
      </p:sp>
      <p:pic>
        <p:nvPicPr>
          <p:cNvPr id="6" name="Content Placeholder 5" descr="FOUR_A_CHAUX_250a_300tj_CaO-2.jpg"/>
          <p:cNvPicPr>
            <a:picLocks noGrp="1" noChangeAspect="1"/>
          </p:cNvPicPr>
          <p:nvPr>
            <p:ph idx="1"/>
          </p:nvPr>
        </p:nvPicPr>
        <p:blipFill>
          <a:blip r:embed="rId3">
            <a:extLst>
              <a:ext uri="{28A0092B-C50C-407E-A947-70E740481C1C}">
                <a14:useLocalDpi xmlns:a14="http://schemas.microsoft.com/office/drawing/2010/main" val="0"/>
              </a:ext>
            </a:extLst>
          </a:blip>
          <a:srcRect t="-1851" b="-1851"/>
          <a:stretch>
            <a:fillRect/>
          </a:stretch>
        </p:blipFill>
        <p:spPr>
          <a:xfrm>
            <a:off x="4939611" y="1600200"/>
            <a:ext cx="2909579" cy="4525963"/>
          </a:xfrm>
        </p:spPr>
      </p:pic>
      <p:sp>
        <p:nvSpPr>
          <p:cNvPr id="8" name="TextBox 7"/>
          <p:cNvSpPr txBox="1"/>
          <p:nvPr/>
        </p:nvSpPr>
        <p:spPr>
          <a:xfrm>
            <a:off x="704886" y="2080732"/>
            <a:ext cx="3699248" cy="3785652"/>
          </a:xfrm>
          <a:prstGeom prst="rect">
            <a:avLst/>
          </a:prstGeom>
          <a:noFill/>
        </p:spPr>
        <p:txBody>
          <a:bodyPr wrap="square" rtlCol="0">
            <a:spAutoFit/>
          </a:bodyPr>
          <a:lstStyle/>
          <a:p>
            <a:pPr marL="342900" indent="-342900">
              <a:buFont typeface="Arial"/>
              <a:buChar char="•"/>
            </a:pPr>
            <a:r>
              <a:rPr lang="en-US" sz="2400" dirty="0" smtClean="0">
                <a:solidFill>
                  <a:srgbClr val="F3FF8E"/>
                </a:solidFill>
              </a:rPr>
              <a:t>Lime is required to remove impurities from the sugar syrup</a:t>
            </a:r>
          </a:p>
          <a:p>
            <a:pPr marL="342900" indent="-342900">
              <a:buFont typeface="Arial"/>
              <a:buChar char="•"/>
            </a:pPr>
            <a:r>
              <a:rPr lang="en-US" sz="2400" dirty="0" smtClean="0">
                <a:solidFill>
                  <a:srgbClr val="F3FF8E"/>
                </a:solidFill>
              </a:rPr>
              <a:t>Also produces CO</a:t>
            </a:r>
            <a:r>
              <a:rPr lang="en-US" sz="2400" baseline="-25000" dirty="0" smtClean="0">
                <a:solidFill>
                  <a:srgbClr val="F3FF8E"/>
                </a:solidFill>
              </a:rPr>
              <a:t>2</a:t>
            </a:r>
            <a:r>
              <a:rPr lang="en-US" sz="2400" dirty="0" smtClean="0">
                <a:solidFill>
                  <a:srgbClr val="F3FF8E"/>
                </a:solidFill>
              </a:rPr>
              <a:t> used in the process</a:t>
            </a:r>
          </a:p>
          <a:p>
            <a:pPr marL="342900" indent="-342900">
              <a:buFont typeface="Arial"/>
              <a:buChar char="•"/>
            </a:pPr>
            <a:r>
              <a:rPr lang="en-US" sz="2400" dirty="0" smtClean="0">
                <a:solidFill>
                  <a:srgbClr val="F3FF8E"/>
                </a:solidFill>
              </a:rPr>
              <a:t>Kiln Requirements:</a:t>
            </a:r>
          </a:p>
          <a:p>
            <a:pPr marL="742950" lvl="1" indent="-285750">
              <a:buFont typeface="Arial"/>
              <a:buChar char="•"/>
            </a:pPr>
            <a:r>
              <a:rPr lang="en-US" sz="2400" dirty="0" smtClean="0">
                <a:solidFill>
                  <a:srgbClr val="F3FF8E"/>
                </a:solidFill>
              </a:rPr>
              <a:t>Limestone</a:t>
            </a:r>
          </a:p>
          <a:p>
            <a:pPr marL="742950" lvl="1" indent="-285750">
              <a:buFont typeface="Arial"/>
              <a:buChar char="•"/>
            </a:pPr>
            <a:r>
              <a:rPr lang="en-US" sz="2400" dirty="0" smtClean="0">
                <a:solidFill>
                  <a:srgbClr val="F3FF8E"/>
                </a:solidFill>
              </a:rPr>
              <a:t>Coke</a:t>
            </a:r>
          </a:p>
          <a:p>
            <a:pPr marL="285750" indent="-285750">
              <a:buFont typeface="Arial"/>
              <a:buChar char="•"/>
            </a:pPr>
            <a:r>
              <a:rPr lang="en-US" sz="2400" dirty="0" smtClean="0">
                <a:solidFill>
                  <a:srgbClr val="F3FF8E"/>
                </a:solidFill>
              </a:rPr>
              <a:t>Model using 1-1.25” PVC</a:t>
            </a:r>
            <a:endParaRPr lang="en-US" sz="2400" dirty="0">
              <a:solidFill>
                <a:srgbClr val="F3FF8E"/>
              </a:solidFill>
            </a:endParaRPr>
          </a:p>
        </p:txBody>
      </p:sp>
      <p:sp>
        <p:nvSpPr>
          <p:cNvPr id="3" name="Date Placeholder 2"/>
          <p:cNvSpPr>
            <a:spLocks noGrp="1"/>
          </p:cNvSpPr>
          <p:nvPr>
            <p:ph type="dt" sz="half" idx="10"/>
          </p:nvPr>
        </p:nvSpPr>
        <p:spPr/>
        <p:txBody>
          <a:bodyPr/>
          <a:lstStyle/>
          <a:p>
            <a:r>
              <a:rPr lang="en-US" smtClean="0"/>
              <a:t>Nov 20, 2016</a:t>
            </a:r>
            <a:endParaRPr lang="en-US"/>
          </a:p>
        </p:txBody>
      </p:sp>
      <p:sp>
        <p:nvSpPr>
          <p:cNvPr id="4" name="Slide Number Placeholder 3"/>
          <p:cNvSpPr>
            <a:spLocks noGrp="1"/>
          </p:cNvSpPr>
          <p:nvPr>
            <p:ph type="sldNum" sz="quarter" idx="12"/>
          </p:nvPr>
        </p:nvSpPr>
        <p:spPr/>
        <p:txBody>
          <a:bodyPr/>
          <a:lstStyle/>
          <a:p>
            <a:fld id="{0937816C-B864-3C44-9F35-DF1AF67990C8}" type="slidenum">
              <a:rPr lang="en-US" smtClean="0"/>
              <a:pPr/>
              <a:t>59</a:t>
            </a:fld>
            <a:endParaRPr lang="en-US"/>
          </a:p>
        </p:txBody>
      </p:sp>
    </p:spTree>
    <p:extLst>
      <p:ext uri="{BB962C8B-B14F-4D97-AF65-F5344CB8AC3E}">
        <p14:creationId xmlns:p14="http://schemas.microsoft.com/office/powerpoint/2010/main" val="13276959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Crop</a:t>
            </a:r>
            <a:br>
              <a:rPr lang="en-US" dirty="0" smtClean="0"/>
            </a:br>
            <a:r>
              <a:rPr lang="en-US" dirty="0" smtClean="0"/>
              <a:t>Farmer with Sugar Beet</a:t>
            </a:r>
            <a:endParaRPr lang="en-US" dirty="0"/>
          </a:p>
        </p:txBody>
      </p:sp>
      <p:pic>
        <p:nvPicPr>
          <p:cNvPr id="4" name="Content Placeholder 3" descr="Farmer with Sugar Beet.jpg"/>
          <p:cNvPicPr>
            <a:picLocks noGrp="1" noChangeAspect="1"/>
          </p:cNvPicPr>
          <p:nvPr>
            <p:ph idx="1"/>
          </p:nvPr>
        </p:nvPicPr>
        <p:blipFill>
          <a:blip r:embed="rId3">
            <a:extLst>
              <a:ext uri="{28A0092B-C50C-407E-A947-70E740481C1C}">
                <a14:useLocalDpi xmlns:a14="http://schemas.microsoft.com/office/drawing/2010/main" val="0"/>
              </a:ext>
            </a:extLst>
          </a:blip>
          <a:srcRect t="11175" b="11175"/>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6</a:t>
            </a:fld>
            <a:endParaRPr lang="en-US"/>
          </a:p>
        </p:txBody>
      </p:sp>
    </p:spTree>
    <p:extLst>
      <p:ext uri="{BB962C8B-B14F-4D97-AF65-F5344CB8AC3E}">
        <p14:creationId xmlns:p14="http://schemas.microsoft.com/office/powerpoint/2010/main" val="366642800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Line Models</a:t>
            </a:r>
            <a:endParaRPr lang="en-US" dirty="0"/>
          </a:p>
        </p:txBody>
      </p:sp>
      <p:sp>
        <p:nvSpPr>
          <p:cNvPr id="3" name="Content Placeholder 2"/>
          <p:cNvSpPr>
            <a:spLocks noGrp="1"/>
          </p:cNvSpPr>
          <p:nvPr>
            <p:ph idx="1"/>
          </p:nvPr>
        </p:nvSpPr>
        <p:spPr>
          <a:xfrm>
            <a:off x="457200" y="1227138"/>
            <a:ext cx="8229600" cy="4525963"/>
          </a:xfrm>
        </p:spPr>
        <p:txBody>
          <a:bodyPr>
            <a:normAutofit lnSpcReduction="10000"/>
          </a:bodyPr>
          <a:lstStyle/>
          <a:p>
            <a:r>
              <a:rPr lang="en-US" dirty="0" smtClean="0"/>
              <a:t>Best if scratch-built</a:t>
            </a:r>
          </a:p>
          <a:p>
            <a:endParaRPr lang="en-US" dirty="0"/>
          </a:p>
          <a:p>
            <a:endParaRPr lang="en-US" dirty="0" smtClean="0"/>
          </a:p>
          <a:p>
            <a:endParaRPr lang="en-US" dirty="0"/>
          </a:p>
          <a:p>
            <a:endParaRPr lang="en-US" dirty="0" smtClean="0"/>
          </a:p>
          <a:p>
            <a:endParaRPr lang="en-US" dirty="0"/>
          </a:p>
          <a:p>
            <a:endParaRPr lang="en-US" dirty="0" smtClean="0"/>
          </a:p>
          <a:p>
            <a:r>
              <a:rPr lang="en-US" dirty="0"/>
              <a:t>Windsor Colorado High Line</a:t>
            </a:r>
          </a:p>
        </p:txBody>
      </p:sp>
      <p:sp>
        <p:nvSpPr>
          <p:cNvPr id="5" name="TextBox 4"/>
          <p:cNvSpPr txBox="1"/>
          <p:nvPr/>
        </p:nvSpPr>
        <p:spPr>
          <a:xfrm>
            <a:off x="1283850" y="6227763"/>
            <a:ext cx="2096811" cy="369332"/>
          </a:xfrm>
          <a:prstGeom prst="rect">
            <a:avLst/>
          </a:prstGeom>
          <a:noFill/>
        </p:spPr>
        <p:txBody>
          <a:bodyPr wrap="none" rtlCol="0">
            <a:spAutoFit/>
          </a:bodyPr>
          <a:lstStyle/>
          <a:p>
            <a:r>
              <a:rPr lang="en-US" dirty="0" smtClean="0"/>
              <a:t>George Booth Photo</a:t>
            </a:r>
            <a:endParaRPr lang="en-US" dirty="0"/>
          </a:p>
        </p:txBody>
      </p:sp>
      <p:pic>
        <p:nvPicPr>
          <p:cNvPr id="6" name="Picture 5" descr="Windsor Hi-Lin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3100"/>
            <a:ext cx="9144000" cy="2971800"/>
          </a:xfrm>
          <a:prstGeom prst="rect">
            <a:avLst/>
          </a:prstGeom>
        </p:spPr>
      </p:pic>
      <p:sp>
        <p:nvSpPr>
          <p:cNvPr id="4" name="Date Placeholder 3"/>
          <p:cNvSpPr>
            <a:spLocks noGrp="1"/>
          </p:cNvSpPr>
          <p:nvPr>
            <p:ph type="dt" sz="half" idx="10"/>
          </p:nvPr>
        </p:nvSpPr>
        <p:spPr/>
        <p:txBody>
          <a:bodyPr/>
          <a:lstStyle/>
          <a:p>
            <a:r>
              <a:rPr lang="en-US" smtClean="0"/>
              <a:t>Nov 20, 2016</a:t>
            </a:r>
            <a:endParaRPr lang="en-US"/>
          </a:p>
        </p:txBody>
      </p:sp>
      <p:sp>
        <p:nvSpPr>
          <p:cNvPr id="7" name="Slide Number Placeholder 6"/>
          <p:cNvSpPr>
            <a:spLocks noGrp="1"/>
          </p:cNvSpPr>
          <p:nvPr>
            <p:ph type="sldNum" sz="quarter" idx="12"/>
          </p:nvPr>
        </p:nvSpPr>
        <p:spPr/>
        <p:txBody>
          <a:bodyPr/>
          <a:lstStyle/>
          <a:p>
            <a:fld id="{0937816C-B864-3C44-9F35-DF1AF67990C8}" type="slidenum">
              <a:rPr lang="en-US" smtClean="0"/>
              <a:pPr/>
              <a:t>60</a:t>
            </a:fld>
            <a:endParaRPr lang="en-US"/>
          </a:p>
        </p:txBody>
      </p:sp>
    </p:spTree>
    <p:extLst>
      <p:ext uri="{BB962C8B-B14F-4D97-AF65-F5344CB8AC3E}">
        <p14:creationId xmlns:p14="http://schemas.microsoft.com/office/powerpoint/2010/main" val="228621544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Windsor High Line</a:t>
            </a:r>
          </a:p>
        </p:txBody>
      </p:sp>
      <p:pic>
        <p:nvPicPr>
          <p:cNvPr id="4" name="Content Placeholder 3" descr="Windsor HiLine.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5" name="TextBox 4"/>
          <p:cNvSpPr txBox="1"/>
          <p:nvPr/>
        </p:nvSpPr>
        <p:spPr>
          <a:xfrm>
            <a:off x="1512450" y="61134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61</a:t>
            </a:fld>
            <a:endParaRPr lang="en-US"/>
          </a:p>
        </p:txBody>
      </p:sp>
    </p:spTree>
    <p:extLst>
      <p:ext uri="{BB962C8B-B14F-4D97-AF65-F5344CB8AC3E}">
        <p14:creationId xmlns:p14="http://schemas.microsoft.com/office/powerpoint/2010/main" val="12681530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View of High Lines</a:t>
            </a:r>
            <a:endParaRPr lang="en-US" dirty="0"/>
          </a:p>
        </p:txBody>
      </p:sp>
      <p:pic>
        <p:nvPicPr>
          <p:cNvPr id="4" name="Content Placeholder 3" descr="wn_highline.jp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p:pic>
      <p:sp>
        <p:nvSpPr>
          <p:cNvPr id="5" name="TextBox 4"/>
          <p:cNvSpPr txBox="1"/>
          <p:nvPr/>
        </p:nvSpPr>
        <p:spPr>
          <a:xfrm>
            <a:off x="750450" y="61261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62</a:t>
            </a:fld>
            <a:endParaRPr lang="en-US"/>
          </a:p>
        </p:txBody>
      </p:sp>
    </p:spTree>
    <p:extLst>
      <p:ext uri="{BB962C8B-B14F-4D97-AF65-F5344CB8AC3E}">
        <p14:creationId xmlns:p14="http://schemas.microsoft.com/office/powerpoint/2010/main" val="3907740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Early Construction of the High Line</a:t>
            </a:r>
            <a:endParaRPr lang="en-US" dirty="0"/>
          </a:p>
        </p:txBody>
      </p:sp>
      <p:pic>
        <p:nvPicPr>
          <p:cNvPr id="4" name="Content Placeholder 3" descr="trestle1.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5" name="TextBox 4"/>
          <p:cNvSpPr txBox="1"/>
          <p:nvPr/>
        </p:nvSpPr>
        <p:spPr>
          <a:xfrm>
            <a:off x="750450" y="61261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63</a:t>
            </a:fld>
            <a:endParaRPr lang="en-US"/>
          </a:p>
        </p:txBody>
      </p:sp>
    </p:spTree>
    <p:extLst>
      <p:ext uri="{BB962C8B-B14F-4D97-AF65-F5344CB8AC3E}">
        <p14:creationId xmlns:p14="http://schemas.microsoft.com/office/powerpoint/2010/main" val="4041589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Flumes and Trestles</a:t>
            </a:r>
            <a:br>
              <a:rPr lang="en-US" dirty="0" smtClean="0"/>
            </a:br>
            <a:endParaRPr lang="en-US" dirty="0"/>
          </a:p>
        </p:txBody>
      </p:sp>
      <p:pic>
        <p:nvPicPr>
          <p:cNvPr id="4" name="Content Placeholder 3" descr="boards2.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5" name="TextBox 4"/>
          <p:cNvSpPr txBox="1"/>
          <p:nvPr/>
        </p:nvSpPr>
        <p:spPr>
          <a:xfrm>
            <a:off x="750450" y="61261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64</a:t>
            </a:fld>
            <a:endParaRPr lang="en-US"/>
          </a:p>
        </p:txBody>
      </p:sp>
    </p:spTree>
    <p:extLst>
      <p:ext uri="{BB962C8B-B14F-4D97-AF65-F5344CB8AC3E}">
        <p14:creationId xmlns:p14="http://schemas.microsoft.com/office/powerpoint/2010/main" val="318217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High Line (Left) Ready to Receive</a:t>
            </a:r>
            <a:endParaRPr lang="en-US" dirty="0"/>
          </a:p>
        </p:txBody>
      </p:sp>
      <p:sp>
        <p:nvSpPr>
          <p:cNvPr id="5" name="TextBox 4"/>
          <p:cNvSpPr txBox="1"/>
          <p:nvPr/>
        </p:nvSpPr>
        <p:spPr>
          <a:xfrm>
            <a:off x="464044" y="6131958"/>
            <a:ext cx="2096811" cy="369332"/>
          </a:xfrm>
          <a:prstGeom prst="rect">
            <a:avLst/>
          </a:prstGeom>
          <a:noFill/>
        </p:spPr>
        <p:txBody>
          <a:bodyPr wrap="none" rtlCol="0">
            <a:spAutoFit/>
          </a:bodyPr>
          <a:lstStyle/>
          <a:p>
            <a:r>
              <a:rPr lang="en-US" dirty="0" smtClean="0"/>
              <a:t>George Booth Photo</a:t>
            </a:r>
            <a:endParaRPr lang="en-US" dirty="0"/>
          </a:p>
        </p:txBody>
      </p:sp>
      <p:pic>
        <p:nvPicPr>
          <p:cNvPr id="6" name="Content Placeholder 5" descr="flumes3.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4" name="Slide Number Placeholder 3"/>
          <p:cNvSpPr>
            <a:spLocks noGrp="1"/>
          </p:cNvSpPr>
          <p:nvPr>
            <p:ph type="sldNum" sz="quarter" idx="12"/>
          </p:nvPr>
        </p:nvSpPr>
        <p:spPr/>
        <p:txBody>
          <a:bodyPr/>
          <a:lstStyle/>
          <a:p>
            <a:fld id="{0937816C-B864-3C44-9F35-DF1AF67990C8}" type="slidenum">
              <a:rPr lang="en-US" smtClean="0"/>
              <a:pPr/>
              <a:t>65</a:t>
            </a:fld>
            <a:endParaRPr lang="en-US"/>
          </a:p>
        </p:txBody>
      </p:sp>
    </p:spTree>
    <p:extLst>
      <p:ext uri="{BB962C8B-B14F-4D97-AF65-F5344CB8AC3E}">
        <p14:creationId xmlns:p14="http://schemas.microsoft.com/office/powerpoint/2010/main" val="6520219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Inlets and Control Valves</a:t>
            </a:r>
            <a:endParaRPr lang="en-US" dirty="0"/>
          </a:p>
        </p:txBody>
      </p:sp>
      <p:pic>
        <p:nvPicPr>
          <p:cNvPr id="4" name="Content Placeholder 3" descr="inlets1.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5" name="TextBox 4"/>
          <p:cNvSpPr txBox="1"/>
          <p:nvPr/>
        </p:nvSpPr>
        <p:spPr>
          <a:xfrm>
            <a:off x="750450" y="61261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66</a:t>
            </a:fld>
            <a:endParaRPr lang="en-US"/>
          </a:p>
        </p:txBody>
      </p:sp>
    </p:spTree>
    <p:extLst>
      <p:ext uri="{BB962C8B-B14F-4D97-AF65-F5344CB8AC3E}">
        <p14:creationId xmlns:p14="http://schemas.microsoft.com/office/powerpoint/2010/main" val="8444292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In-Flow</a:t>
            </a:r>
            <a:endParaRPr lang="en-US" dirty="0"/>
          </a:p>
        </p:txBody>
      </p:sp>
      <p:pic>
        <p:nvPicPr>
          <p:cNvPr id="4" name="Content Placeholder 3" descr="inlets2.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5" name="TextBox 4"/>
          <p:cNvSpPr txBox="1"/>
          <p:nvPr/>
        </p:nvSpPr>
        <p:spPr>
          <a:xfrm>
            <a:off x="1512450" y="61134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67</a:t>
            </a:fld>
            <a:endParaRPr lang="en-US"/>
          </a:p>
        </p:txBody>
      </p:sp>
    </p:spTree>
    <p:extLst>
      <p:ext uri="{BB962C8B-B14F-4D97-AF65-F5344CB8AC3E}">
        <p14:creationId xmlns:p14="http://schemas.microsoft.com/office/powerpoint/2010/main" val="36327326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Windsor High </a:t>
            </a:r>
            <a:r>
              <a:rPr lang="en-US" dirty="0" smtClean="0"/>
              <a:t>Line Loading</a:t>
            </a:r>
            <a:endParaRPr lang="en-US" dirty="0"/>
          </a:p>
        </p:txBody>
      </p:sp>
      <p:pic>
        <p:nvPicPr>
          <p:cNvPr id="4" name="Content Placeholder 3" descr="windor hiLine ramp.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5" name="TextBox 4"/>
          <p:cNvSpPr txBox="1"/>
          <p:nvPr/>
        </p:nvSpPr>
        <p:spPr>
          <a:xfrm>
            <a:off x="1512450" y="61134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68</a:t>
            </a:fld>
            <a:endParaRPr lang="en-US"/>
          </a:p>
        </p:txBody>
      </p:sp>
    </p:spTree>
    <p:extLst>
      <p:ext uri="{BB962C8B-B14F-4D97-AF65-F5344CB8AC3E}">
        <p14:creationId xmlns:p14="http://schemas.microsoft.com/office/powerpoint/2010/main" val="2966016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Floating </a:t>
            </a:r>
            <a:r>
              <a:rPr lang="en-US" dirty="0" smtClean="0"/>
              <a:t>Beets in Flumes</a:t>
            </a:r>
            <a:br>
              <a:rPr lang="en-US" dirty="0" smtClean="0"/>
            </a:br>
            <a:r>
              <a:rPr lang="en-US" dirty="0" smtClean="0"/>
              <a:t>to Factory</a:t>
            </a:r>
            <a:endParaRPr lang="en-US" dirty="0"/>
          </a:p>
        </p:txBody>
      </p:sp>
      <p:pic>
        <p:nvPicPr>
          <p:cNvPr id="4" name="Content Placeholder 3" descr="Water in  flumes.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5" name="TextBox 4"/>
          <p:cNvSpPr txBox="1"/>
          <p:nvPr/>
        </p:nvSpPr>
        <p:spPr>
          <a:xfrm>
            <a:off x="750450" y="61261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69</a:t>
            </a:fld>
            <a:endParaRPr lang="en-US"/>
          </a:p>
        </p:txBody>
      </p:sp>
    </p:spTree>
    <p:extLst>
      <p:ext uri="{BB962C8B-B14F-4D97-AF65-F5344CB8AC3E}">
        <p14:creationId xmlns:p14="http://schemas.microsoft.com/office/powerpoint/2010/main" val="406612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of Contents</a:t>
            </a:r>
            <a:endParaRPr lang="en-US" dirty="0"/>
          </a:p>
        </p:txBody>
      </p:sp>
      <p:sp>
        <p:nvSpPr>
          <p:cNvPr id="3" name="Content Placeholder 2"/>
          <p:cNvSpPr>
            <a:spLocks noGrp="1"/>
          </p:cNvSpPr>
          <p:nvPr>
            <p:ph idx="1"/>
          </p:nvPr>
        </p:nvSpPr>
        <p:spPr>
          <a:xfrm>
            <a:off x="457200" y="1417638"/>
            <a:ext cx="8229600" cy="5097462"/>
          </a:xfrm>
        </p:spPr>
        <p:txBody>
          <a:bodyPr numCol="2">
            <a:normAutofit/>
          </a:bodyPr>
          <a:lstStyle/>
          <a:p>
            <a:r>
              <a:rPr lang="en-US" dirty="0" smtClean="0"/>
              <a:t>History </a:t>
            </a:r>
          </a:p>
          <a:p>
            <a:pPr lvl="1"/>
            <a:r>
              <a:rPr lang="en-US" dirty="0" smtClean="0"/>
              <a:t>US Locations</a:t>
            </a:r>
          </a:p>
          <a:p>
            <a:r>
              <a:rPr lang="en-US" dirty="0" smtClean="0">
                <a:solidFill>
                  <a:schemeClr val="tx1">
                    <a:lumMod val="75000"/>
                  </a:schemeClr>
                </a:solidFill>
              </a:rPr>
              <a:t>Processing</a:t>
            </a:r>
          </a:p>
          <a:p>
            <a:r>
              <a:rPr lang="en-US" dirty="0" smtClean="0">
                <a:solidFill>
                  <a:schemeClr val="tx1">
                    <a:lumMod val="75000"/>
                  </a:schemeClr>
                </a:solidFill>
              </a:rPr>
              <a:t>Facilities</a:t>
            </a:r>
          </a:p>
          <a:p>
            <a:pPr lvl="1"/>
            <a:r>
              <a:rPr lang="en-US" dirty="0" smtClean="0">
                <a:solidFill>
                  <a:schemeClr val="tx1">
                    <a:lumMod val="75000"/>
                  </a:schemeClr>
                </a:solidFill>
              </a:rPr>
              <a:t>Loader</a:t>
            </a:r>
          </a:p>
          <a:p>
            <a:pPr lvl="1"/>
            <a:r>
              <a:rPr lang="en-US" dirty="0" smtClean="0">
                <a:solidFill>
                  <a:schemeClr val="tx1">
                    <a:lumMod val="75000"/>
                  </a:schemeClr>
                </a:solidFill>
              </a:rPr>
              <a:t>Mill Complex</a:t>
            </a:r>
          </a:p>
          <a:p>
            <a:pPr lvl="2"/>
            <a:r>
              <a:rPr lang="en-US" dirty="0" smtClean="0">
                <a:solidFill>
                  <a:schemeClr val="tx1">
                    <a:lumMod val="75000"/>
                  </a:schemeClr>
                </a:solidFill>
              </a:rPr>
              <a:t>Main Mill</a:t>
            </a:r>
          </a:p>
          <a:p>
            <a:pPr lvl="2"/>
            <a:r>
              <a:rPr lang="en-US" dirty="0" smtClean="0">
                <a:solidFill>
                  <a:schemeClr val="tx1">
                    <a:lumMod val="75000"/>
                  </a:schemeClr>
                </a:solidFill>
              </a:rPr>
              <a:t>Boiler/Lime Kiln</a:t>
            </a:r>
          </a:p>
          <a:p>
            <a:pPr lvl="2"/>
            <a:r>
              <a:rPr lang="en-US" dirty="0" smtClean="0">
                <a:solidFill>
                  <a:schemeClr val="tx1">
                    <a:lumMod val="75000"/>
                  </a:schemeClr>
                </a:solidFill>
              </a:rPr>
              <a:t>Storage -Warehouses</a:t>
            </a:r>
            <a:r>
              <a:rPr lang="en-US" dirty="0">
                <a:solidFill>
                  <a:schemeClr val="tx1">
                    <a:lumMod val="75000"/>
                  </a:schemeClr>
                </a:solidFill>
              </a:rPr>
              <a:t>/Silos</a:t>
            </a:r>
          </a:p>
          <a:p>
            <a:pPr lvl="2"/>
            <a:endParaRPr lang="en-US" dirty="0" smtClean="0">
              <a:solidFill>
                <a:schemeClr val="tx1">
                  <a:lumMod val="75000"/>
                </a:schemeClr>
              </a:solidFill>
            </a:endParaRPr>
          </a:p>
          <a:p>
            <a:r>
              <a:rPr lang="en-US" dirty="0" smtClean="0">
                <a:solidFill>
                  <a:schemeClr val="tx1">
                    <a:lumMod val="75000"/>
                  </a:schemeClr>
                </a:solidFill>
              </a:rPr>
              <a:t>RR Equipment</a:t>
            </a:r>
          </a:p>
          <a:p>
            <a:r>
              <a:rPr lang="en-US" dirty="0" smtClean="0">
                <a:solidFill>
                  <a:schemeClr val="tx1">
                    <a:lumMod val="75000"/>
                  </a:schemeClr>
                </a:solidFill>
              </a:rPr>
              <a:t>Operations</a:t>
            </a:r>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7</a:t>
            </a:fld>
            <a:endParaRPr lang="en-US"/>
          </a:p>
        </p:txBody>
      </p:sp>
    </p:spTree>
    <p:extLst>
      <p:ext uri="{BB962C8B-B14F-4D97-AF65-F5344CB8AC3E}">
        <p14:creationId xmlns:p14="http://schemas.microsoft.com/office/powerpoint/2010/main" val="205116929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Cleaning the Flumes</a:t>
            </a:r>
            <a:endParaRPr lang="en-US" dirty="0"/>
          </a:p>
        </p:txBody>
      </p:sp>
      <p:pic>
        <p:nvPicPr>
          <p:cNvPr id="4" name="Content Placeholder 3" descr="Cleaning Flumes.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5" name="TextBox 4"/>
          <p:cNvSpPr txBox="1"/>
          <p:nvPr/>
        </p:nvSpPr>
        <p:spPr>
          <a:xfrm>
            <a:off x="750450" y="61261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70</a:t>
            </a:fld>
            <a:endParaRPr lang="en-US"/>
          </a:p>
        </p:txBody>
      </p:sp>
    </p:spTree>
    <p:extLst>
      <p:ext uri="{BB962C8B-B14F-4D97-AF65-F5344CB8AC3E}">
        <p14:creationId xmlns:p14="http://schemas.microsoft.com/office/powerpoint/2010/main" val="15177784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George Booth’s Windsor Beet Factory</a:t>
            </a:r>
            <a:endParaRPr lang="en-US" dirty="0"/>
          </a:p>
        </p:txBody>
      </p:sp>
      <p:pic>
        <p:nvPicPr>
          <p:cNvPr id="4" name="Content Placeholder 3" descr="factory1.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71</a:t>
            </a:fld>
            <a:endParaRPr lang="en-US"/>
          </a:p>
        </p:txBody>
      </p:sp>
    </p:spTree>
    <p:extLst>
      <p:ext uri="{BB962C8B-B14F-4D97-AF65-F5344CB8AC3E}">
        <p14:creationId xmlns:p14="http://schemas.microsoft.com/office/powerpoint/2010/main" val="33036583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Beets Diverted into Factory</a:t>
            </a:r>
            <a:endParaRPr lang="en-US" dirty="0"/>
          </a:p>
        </p:txBody>
      </p:sp>
      <p:pic>
        <p:nvPicPr>
          <p:cNvPr id="4" name="Content Placeholder 3" descr="outlets1.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5" name="TextBox 4"/>
          <p:cNvSpPr txBox="1"/>
          <p:nvPr/>
        </p:nvSpPr>
        <p:spPr>
          <a:xfrm>
            <a:off x="750450" y="61261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72</a:t>
            </a:fld>
            <a:endParaRPr lang="en-US"/>
          </a:p>
        </p:txBody>
      </p:sp>
    </p:spTree>
    <p:extLst>
      <p:ext uri="{BB962C8B-B14F-4D97-AF65-F5344CB8AC3E}">
        <p14:creationId xmlns:p14="http://schemas.microsoft.com/office/powerpoint/2010/main" val="3707005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Line Discharging Beets</a:t>
            </a:r>
            <a:endParaRPr lang="en-US" dirty="0"/>
          </a:p>
        </p:txBody>
      </p:sp>
      <p:pic>
        <p:nvPicPr>
          <p:cNvPr id="4" name="Content Placeholder 3" descr="Windsor HiLine.jpg"/>
          <p:cNvPicPr>
            <a:picLocks noGrp="1" noChangeAspect="1"/>
          </p:cNvPicPr>
          <p:nvPr>
            <p:ph idx="1"/>
          </p:nvPr>
        </p:nvPicPr>
        <p:blipFill>
          <a:blip r:embed="rId3">
            <a:extLst>
              <a:ext uri="{28A0092B-C50C-407E-A947-70E740481C1C}">
                <a14:useLocalDpi xmlns:a14="http://schemas.microsoft.com/office/drawing/2010/main" val="0"/>
              </a:ext>
            </a:extLst>
          </a:blip>
          <a:srcRect t="8667" b="8667"/>
          <a:stretch>
            <a:fillRect/>
          </a:stretch>
        </p:blipFill>
        <p:spPr/>
      </p:pic>
      <p:sp>
        <p:nvSpPr>
          <p:cNvPr id="5" name="TextBox 4"/>
          <p:cNvSpPr txBox="1"/>
          <p:nvPr/>
        </p:nvSpPr>
        <p:spPr>
          <a:xfrm>
            <a:off x="750450" y="61261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73</a:t>
            </a:fld>
            <a:endParaRPr lang="en-US"/>
          </a:p>
        </p:txBody>
      </p:sp>
    </p:spTree>
    <p:extLst>
      <p:ext uri="{BB962C8B-B14F-4D97-AF65-F5344CB8AC3E}">
        <p14:creationId xmlns:p14="http://schemas.microsoft.com/office/powerpoint/2010/main" val="31799362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Locomotives</a:t>
            </a:r>
            <a:endParaRPr lang="en-US" dirty="0"/>
          </a:p>
        </p:txBody>
      </p:sp>
      <p:pic>
        <p:nvPicPr>
          <p:cNvPr id="4" name="Content Placeholder 3" descr="GW Diesel Locos.jpg"/>
          <p:cNvPicPr>
            <a:picLocks noGrp="1" noChangeAspect="1"/>
          </p:cNvPicPr>
          <p:nvPr>
            <p:ph idx="1"/>
          </p:nvPr>
        </p:nvPicPr>
        <p:blipFill>
          <a:blip r:embed="rId3">
            <a:extLst>
              <a:ext uri="{28A0092B-C50C-407E-A947-70E740481C1C}">
                <a14:useLocalDpi xmlns:a14="http://schemas.microsoft.com/office/drawing/2010/main" val="0"/>
              </a:ext>
            </a:extLst>
          </a:blip>
          <a:srcRect l="7270" r="7270"/>
          <a:stretch>
            <a:fillRect/>
          </a:stretch>
        </p:blipFill>
        <p:spPr>
          <a:xfrm>
            <a:off x="330200" y="1282701"/>
            <a:ext cx="4610100" cy="2535377"/>
          </a:xfrm>
        </p:spPr>
      </p:pic>
      <p:pic>
        <p:nvPicPr>
          <p:cNvPr id="5" name="Picture 4" descr="GP9 CB@Q.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 y="3962401"/>
            <a:ext cx="4610100" cy="1913192"/>
          </a:xfrm>
          <a:prstGeom prst="rect">
            <a:avLst/>
          </a:prstGeom>
        </p:spPr>
      </p:pic>
      <p:pic>
        <p:nvPicPr>
          <p:cNvPr id="7" name="Picture 6" descr="white satin sugar 44-t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0300" y="3673615"/>
            <a:ext cx="3575252" cy="237977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5100" y="1455025"/>
            <a:ext cx="4800600" cy="19755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Date Placeholder 2"/>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74</a:t>
            </a:fld>
            <a:endParaRPr lang="en-US"/>
          </a:p>
        </p:txBody>
      </p:sp>
    </p:spTree>
    <p:extLst>
      <p:ext uri="{BB962C8B-B14F-4D97-AF65-F5344CB8AC3E}">
        <p14:creationId xmlns:p14="http://schemas.microsoft.com/office/powerpoint/2010/main" val="16619906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Products </a:t>
            </a:r>
            <a:endParaRPr lang="en-US" dirty="0"/>
          </a:p>
        </p:txBody>
      </p:sp>
      <p:sp>
        <p:nvSpPr>
          <p:cNvPr id="3" name="Content Placeholder 2"/>
          <p:cNvSpPr>
            <a:spLocks noGrp="1"/>
          </p:cNvSpPr>
          <p:nvPr>
            <p:ph idx="1"/>
          </p:nvPr>
        </p:nvSpPr>
        <p:spPr>
          <a:xfrm>
            <a:off x="457200" y="1600200"/>
            <a:ext cx="3987800" cy="4525963"/>
          </a:xfrm>
        </p:spPr>
        <p:txBody>
          <a:bodyPr/>
          <a:lstStyle/>
          <a:p>
            <a:r>
              <a:rPr lang="en-US" dirty="0" smtClean="0"/>
              <a:t>Inbound – </a:t>
            </a:r>
          </a:p>
          <a:p>
            <a:pPr lvl="1"/>
            <a:r>
              <a:rPr lang="en-US" dirty="0" smtClean="0"/>
              <a:t>Sugar Beets</a:t>
            </a:r>
          </a:p>
          <a:p>
            <a:pPr lvl="1"/>
            <a:r>
              <a:rPr lang="en-US" dirty="0" smtClean="0"/>
              <a:t>Coal, Coke</a:t>
            </a:r>
          </a:p>
          <a:p>
            <a:pPr lvl="1"/>
            <a:r>
              <a:rPr lang="en-US" dirty="0" smtClean="0"/>
              <a:t>Limestone</a:t>
            </a:r>
          </a:p>
          <a:p>
            <a:pPr lvl="1"/>
            <a:r>
              <a:rPr lang="en-US" dirty="0" smtClean="0"/>
              <a:t>Packaging supplies</a:t>
            </a:r>
            <a:endParaRPr lang="en-US" dirty="0"/>
          </a:p>
        </p:txBody>
      </p:sp>
      <p:sp>
        <p:nvSpPr>
          <p:cNvPr id="4" name="Content Placeholder 2"/>
          <p:cNvSpPr txBox="1">
            <a:spLocks/>
          </p:cNvSpPr>
          <p:nvPr/>
        </p:nvSpPr>
        <p:spPr>
          <a:xfrm>
            <a:off x="4597400" y="1587500"/>
            <a:ext cx="3987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F3FF8E"/>
                </a:solidFill>
              </a:rPr>
              <a:t>Out Bound – </a:t>
            </a:r>
          </a:p>
          <a:p>
            <a:pPr lvl="1"/>
            <a:r>
              <a:rPr lang="en-US" dirty="0" smtClean="0">
                <a:solidFill>
                  <a:srgbClr val="F3FF8E"/>
                </a:solidFill>
              </a:rPr>
              <a:t>Bagged or Bulk Sugar</a:t>
            </a:r>
          </a:p>
          <a:p>
            <a:pPr lvl="1"/>
            <a:r>
              <a:rPr lang="en-US" dirty="0" smtClean="0">
                <a:solidFill>
                  <a:srgbClr val="F3FF8E"/>
                </a:solidFill>
              </a:rPr>
              <a:t>Molasses</a:t>
            </a:r>
          </a:p>
          <a:p>
            <a:pPr lvl="1"/>
            <a:r>
              <a:rPr lang="en-US" dirty="0" smtClean="0">
                <a:solidFill>
                  <a:srgbClr val="F3FF8E"/>
                </a:solidFill>
              </a:rPr>
              <a:t>Bagged or Bulk Pulp</a:t>
            </a:r>
          </a:p>
          <a:p>
            <a:pPr marL="0" indent="0">
              <a:buNone/>
            </a:pPr>
            <a:endParaRPr lang="en-US" dirty="0">
              <a:solidFill>
                <a:srgbClr val="F3FF8E"/>
              </a:solidFill>
            </a:endParaRPr>
          </a:p>
        </p:txBody>
      </p:sp>
      <p:sp>
        <p:nvSpPr>
          <p:cNvPr id="5" name="Date Placeholder 4"/>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75</a:t>
            </a:fld>
            <a:endParaRPr lang="en-US"/>
          </a:p>
        </p:txBody>
      </p:sp>
    </p:spTree>
    <p:extLst>
      <p:ext uri="{BB962C8B-B14F-4D97-AF65-F5344CB8AC3E}">
        <p14:creationId xmlns:p14="http://schemas.microsoft.com/office/powerpoint/2010/main" val="47178672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gar-beet.jpg"/>
          <p:cNvPicPr>
            <a:picLocks noChangeAspect="1"/>
          </p:cNvPicPr>
          <p:nvPr/>
        </p:nvPicPr>
        <p:blipFill>
          <a:blip r:embed="rId3">
            <a:extLst>
              <a:ext uri="{28A0092B-C50C-407E-A947-70E740481C1C}">
                <a14:useLocalDpi xmlns:a14="http://schemas.microsoft.com/office/drawing/2010/main" val="0"/>
              </a:ext>
            </a:extLst>
          </a:blip>
          <a:srcRect t="13291" b="13291"/>
          <a:stretch>
            <a:fillRect/>
          </a:stretch>
        </p:blipFill>
        <p:spPr>
          <a:xfrm>
            <a:off x="457200" y="1498600"/>
            <a:ext cx="8229600" cy="4525963"/>
          </a:xfrm>
          <a:prstGeom prst="rect">
            <a:avLst/>
          </a:prstGeom>
        </p:spPr>
      </p:pic>
      <p:sp>
        <p:nvSpPr>
          <p:cNvPr id="2" name="Title 1"/>
          <p:cNvSpPr>
            <a:spLocks noGrp="1"/>
          </p:cNvSpPr>
          <p:nvPr>
            <p:ph type="title"/>
          </p:nvPr>
        </p:nvSpPr>
        <p:spPr/>
        <p:txBody>
          <a:bodyPr/>
          <a:lstStyle/>
          <a:p>
            <a:r>
              <a:rPr lang="en-US" dirty="0" smtClean="0"/>
              <a:t>Modeling Sugar Beets</a:t>
            </a:r>
            <a:endParaRPr lang="en-US" dirty="0"/>
          </a:p>
        </p:txBody>
      </p:sp>
      <p:sp>
        <p:nvSpPr>
          <p:cNvPr id="3" name="Content Placeholder 2"/>
          <p:cNvSpPr>
            <a:spLocks noGrp="1"/>
          </p:cNvSpPr>
          <p:nvPr>
            <p:ph idx="1"/>
          </p:nvPr>
        </p:nvSpPr>
        <p:spPr/>
        <p:txBody>
          <a:bodyPr/>
          <a:lstStyle/>
          <a:p>
            <a:r>
              <a:rPr lang="en-US" dirty="0" smtClean="0"/>
              <a:t>Bulgur wheat</a:t>
            </a:r>
          </a:p>
          <a:p>
            <a:r>
              <a:rPr lang="en-US" dirty="0" smtClean="0"/>
              <a:t>Anise seeds</a:t>
            </a:r>
          </a:p>
          <a:p>
            <a:r>
              <a:rPr lang="en-US" dirty="0" smtClean="0"/>
              <a:t>Small packaging material</a:t>
            </a:r>
          </a:p>
          <a:p>
            <a:r>
              <a:rPr lang="en-US" dirty="0" smtClean="0"/>
              <a:t>Certain varieties of small grain rice</a:t>
            </a:r>
          </a:p>
          <a:p>
            <a:r>
              <a:rPr lang="en-US" dirty="0" smtClean="0"/>
              <a:t>Cracked wheat</a:t>
            </a:r>
            <a:endParaRPr lang="en-US" dirty="0"/>
          </a:p>
        </p:txBody>
      </p:sp>
      <p:sp>
        <p:nvSpPr>
          <p:cNvPr id="5" name="Date Placeholder 4"/>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76</a:t>
            </a:fld>
            <a:endParaRPr lang="en-US"/>
          </a:p>
        </p:txBody>
      </p:sp>
    </p:spTree>
    <p:extLst>
      <p:ext uri="{BB962C8B-B14F-4D97-AF65-F5344CB8AC3E}">
        <p14:creationId xmlns:p14="http://schemas.microsoft.com/office/powerpoint/2010/main" val="359980277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Bulgur Wheat</a:t>
            </a:r>
            <a:endParaRPr lang="en-US" dirty="0"/>
          </a:p>
        </p:txBody>
      </p:sp>
      <p:pic>
        <p:nvPicPr>
          <p:cNvPr id="4" name="Content Placeholder 3"/>
          <p:cNvPicPr>
            <a:picLocks noGrp="1" noChangeAspect="1"/>
          </p:cNvPicPr>
          <p:nvPr>
            <p:ph idx="1"/>
          </p:nvPr>
        </p:nvPicPr>
        <p:blipFill rotWithShape="1">
          <a:blip r:embed="rId3"/>
          <a:srcRect l="24751" t="29863" r="20929" b="19337"/>
          <a:stretch/>
        </p:blipFill>
        <p:spPr>
          <a:xfrm>
            <a:off x="1065292" y="1574800"/>
            <a:ext cx="6935708" cy="4315114"/>
          </a:xfrm>
        </p:spPr>
      </p:pic>
      <p:pic>
        <p:nvPicPr>
          <p:cNvPr id="5" name="Picture 4"/>
          <p:cNvPicPr>
            <a:picLocks noChangeAspect="1"/>
          </p:cNvPicPr>
          <p:nvPr/>
        </p:nvPicPr>
        <p:blipFill>
          <a:blip r:embed="rId4"/>
          <a:stretch>
            <a:fillRect/>
          </a:stretch>
        </p:blipFill>
        <p:spPr>
          <a:xfrm>
            <a:off x="6045200" y="4364002"/>
            <a:ext cx="2641600" cy="1757398"/>
          </a:xfrm>
          <a:prstGeom prst="rect">
            <a:avLst/>
          </a:prstGeom>
        </p:spPr>
      </p:pic>
      <p:sp>
        <p:nvSpPr>
          <p:cNvPr id="6" name="TextBox 5"/>
          <p:cNvSpPr txBox="1"/>
          <p:nvPr/>
        </p:nvSpPr>
        <p:spPr>
          <a:xfrm>
            <a:off x="750450" y="6126163"/>
            <a:ext cx="2096811" cy="369332"/>
          </a:xfrm>
          <a:prstGeom prst="rect">
            <a:avLst/>
          </a:prstGeom>
          <a:noFill/>
        </p:spPr>
        <p:txBody>
          <a:bodyPr wrap="none" rtlCol="0">
            <a:spAutoFit/>
          </a:bodyPr>
          <a:lstStyle/>
          <a:p>
            <a:r>
              <a:rPr lang="en-US" dirty="0" smtClean="0"/>
              <a:t>George Booth Photo</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7" name="Slide Number Placeholder 6"/>
          <p:cNvSpPr>
            <a:spLocks noGrp="1"/>
          </p:cNvSpPr>
          <p:nvPr>
            <p:ph type="sldNum" sz="quarter" idx="12"/>
          </p:nvPr>
        </p:nvSpPr>
        <p:spPr/>
        <p:txBody>
          <a:bodyPr/>
          <a:lstStyle/>
          <a:p>
            <a:fld id="{0937816C-B864-3C44-9F35-DF1AF67990C8}" type="slidenum">
              <a:rPr lang="en-US" smtClean="0"/>
              <a:pPr/>
              <a:t>77</a:t>
            </a:fld>
            <a:endParaRPr lang="en-US"/>
          </a:p>
        </p:txBody>
      </p:sp>
    </p:spTree>
    <p:extLst>
      <p:ext uri="{BB962C8B-B14F-4D97-AF65-F5344CB8AC3E}">
        <p14:creationId xmlns:p14="http://schemas.microsoft.com/office/powerpoint/2010/main" val="3948421774"/>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Anise Seeds</a:t>
            </a:r>
            <a:endParaRPr lang="en-US" dirty="0"/>
          </a:p>
        </p:txBody>
      </p:sp>
      <p:pic>
        <p:nvPicPr>
          <p:cNvPr id="5" name="Content Placeholder 4" descr="DSCN0772.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4" name="Slide Number Placeholder 3"/>
          <p:cNvSpPr>
            <a:spLocks noGrp="1"/>
          </p:cNvSpPr>
          <p:nvPr>
            <p:ph type="sldNum" sz="quarter" idx="12"/>
          </p:nvPr>
        </p:nvSpPr>
        <p:spPr/>
        <p:txBody>
          <a:bodyPr/>
          <a:lstStyle/>
          <a:p>
            <a:fld id="{0937816C-B864-3C44-9F35-DF1AF67990C8}" type="slidenum">
              <a:rPr lang="en-US" smtClean="0"/>
              <a:pPr/>
              <a:t>78</a:t>
            </a:fld>
            <a:endParaRPr lang="en-US"/>
          </a:p>
        </p:txBody>
      </p:sp>
    </p:spTree>
    <p:extLst>
      <p:ext uri="{BB962C8B-B14F-4D97-AF65-F5344CB8AC3E}">
        <p14:creationId xmlns:p14="http://schemas.microsoft.com/office/powerpoint/2010/main" val="42515841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Sesame Seeds</a:t>
            </a:r>
            <a:endParaRPr lang="en-US" dirty="0"/>
          </a:p>
        </p:txBody>
      </p:sp>
      <p:pic>
        <p:nvPicPr>
          <p:cNvPr id="4" name="Content Placeholder 3" descr="DSCN0776.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79</a:t>
            </a:fld>
            <a:endParaRPr lang="en-US"/>
          </a:p>
        </p:txBody>
      </p:sp>
    </p:spTree>
    <p:extLst>
      <p:ext uri="{BB962C8B-B14F-4D97-AF65-F5344CB8AC3E}">
        <p14:creationId xmlns:p14="http://schemas.microsoft.com/office/powerpoint/2010/main" val="6474028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History of Sugar Beets in the US</a:t>
            </a:r>
            <a:endParaRPr lang="en-US" dirty="0"/>
          </a:p>
        </p:txBody>
      </p:sp>
      <p:sp>
        <p:nvSpPr>
          <p:cNvPr id="3" name="Content Placeholder 2"/>
          <p:cNvSpPr>
            <a:spLocks noGrp="1"/>
          </p:cNvSpPr>
          <p:nvPr>
            <p:ph idx="1"/>
          </p:nvPr>
        </p:nvSpPr>
        <p:spPr/>
        <p:txBody>
          <a:bodyPr/>
          <a:lstStyle/>
          <a:p>
            <a:r>
              <a:rPr lang="en-US" dirty="0" smtClean="0"/>
              <a:t>Began in mid-18</a:t>
            </a:r>
            <a:r>
              <a:rPr lang="en-US" baseline="30000" dirty="0" smtClean="0"/>
              <a:t>th</a:t>
            </a:r>
            <a:r>
              <a:rPr lang="en-US" dirty="0" smtClean="0"/>
              <a:t> century Silesia, Prussia</a:t>
            </a:r>
          </a:p>
          <a:p>
            <a:r>
              <a:rPr lang="en-US" dirty="0" smtClean="0"/>
              <a:t>Process of extraction introduced in US in mid-19</a:t>
            </a:r>
            <a:r>
              <a:rPr lang="en-US" baseline="30000" dirty="0" smtClean="0"/>
              <a:t>th</a:t>
            </a:r>
            <a:r>
              <a:rPr lang="en-US" dirty="0" smtClean="0"/>
              <a:t> century</a:t>
            </a:r>
          </a:p>
          <a:p>
            <a:pPr lvl="1"/>
            <a:r>
              <a:rPr lang="en-US" dirty="0" smtClean="0"/>
              <a:t>US Production started in 1879 in Alvarado, California</a:t>
            </a:r>
          </a:p>
          <a:p>
            <a:r>
              <a:rPr lang="en-US" dirty="0" smtClean="0"/>
              <a:t>By early 1960s there were over 60 factories in 22 states, including Ohio</a:t>
            </a:r>
          </a:p>
          <a:p>
            <a:pPr lvl="1"/>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8</a:t>
            </a:fld>
            <a:endParaRPr lang="en-US"/>
          </a:p>
        </p:txBody>
      </p:sp>
    </p:spTree>
    <p:extLst>
      <p:ext uri="{BB962C8B-B14F-4D97-AF65-F5344CB8AC3E}">
        <p14:creationId xmlns:p14="http://schemas.microsoft.com/office/powerpoint/2010/main" val="339133811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Shipping</a:t>
            </a:r>
            <a:endParaRPr lang="en-US" dirty="0"/>
          </a:p>
        </p:txBody>
      </p:sp>
      <p:sp>
        <p:nvSpPr>
          <p:cNvPr id="3" name="Content Placeholder 2"/>
          <p:cNvSpPr>
            <a:spLocks noGrp="1"/>
          </p:cNvSpPr>
          <p:nvPr>
            <p:ph idx="1"/>
          </p:nvPr>
        </p:nvSpPr>
        <p:spPr/>
        <p:txBody>
          <a:bodyPr/>
          <a:lstStyle/>
          <a:p>
            <a:r>
              <a:rPr lang="en-US" dirty="0" smtClean="0"/>
              <a:t>Before 1960</a:t>
            </a:r>
          </a:p>
          <a:p>
            <a:pPr lvl="1"/>
            <a:r>
              <a:rPr lang="en-US" dirty="0" smtClean="0"/>
              <a:t>Most shipping was handled by rail, both inbound and outbound loads</a:t>
            </a:r>
          </a:p>
          <a:p>
            <a:r>
              <a:rPr lang="en-US" dirty="0" smtClean="0"/>
              <a:t>After 1960</a:t>
            </a:r>
          </a:p>
          <a:p>
            <a:pPr lvl="1"/>
            <a:r>
              <a:rPr lang="en-US" dirty="0" smtClean="0"/>
              <a:t>Beets delivered to the factory by truck</a:t>
            </a:r>
          </a:p>
          <a:p>
            <a:pPr lvl="1"/>
            <a:r>
              <a:rPr lang="en-US" dirty="0" smtClean="0"/>
              <a:t>Outbound loads mostly handled by rail</a:t>
            </a:r>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80</a:t>
            </a:fld>
            <a:endParaRPr lang="en-US"/>
          </a:p>
        </p:txBody>
      </p:sp>
    </p:spTree>
    <p:extLst>
      <p:ext uri="{BB962C8B-B14F-4D97-AF65-F5344CB8AC3E}">
        <p14:creationId xmlns:p14="http://schemas.microsoft.com/office/powerpoint/2010/main" val="306277257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Carload Averages </a:t>
            </a:r>
            <a:br>
              <a:rPr lang="en-US" dirty="0" smtClean="0"/>
            </a:br>
            <a:r>
              <a:rPr lang="en-US" dirty="0" smtClean="0"/>
              <a:t>(35,000 Tons-Per-Year - 1958)</a:t>
            </a:r>
            <a:endParaRPr lang="en-US" dirty="0"/>
          </a:p>
        </p:txBody>
      </p:sp>
      <p:sp>
        <p:nvSpPr>
          <p:cNvPr id="3" name="Content Placeholder 2"/>
          <p:cNvSpPr>
            <a:spLocks noGrp="1"/>
          </p:cNvSpPr>
          <p:nvPr>
            <p:ph idx="1"/>
          </p:nvPr>
        </p:nvSpPr>
        <p:spPr/>
        <p:txBody>
          <a:bodyPr>
            <a:normAutofit lnSpcReduction="10000"/>
          </a:bodyPr>
          <a:lstStyle/>
          <a:p>
            <a:r>
              <a:rPr lang="en-US" dirty="0" smtClean="0"/>
              <a:t>Incoming</a:t>
            </a:r>
          </a:p>
          <a:p>
            <a:pPr lvl="1"/>
            <a:r>
              <a:rPr lang="en-US" dirty="0" smtClean="0"/>
              <a:t>Beets – 20 cars per day</a:t>
            </a:r>
          </a:p>
          <a:p>
            <a:pPr lvl="1"/>
            <a:r>
              <a:rPr lang="en-US" dirty="0" smtClean="0"/>
              <a:t>Coal/Coke: 5.3 hoppers (70-ton) per day</a:t>
            </a:r>
          </a:p>
          <a:p>
            <a:pPr lvl="1"/>
            <a:r>
              <a:rPr lang="en-US" dirty="0" smtClean="0"/>
              <a:t>Limestone: 2.7 hoppers/gondola cars per day</a:t>
            </a:r>
          </a:p>
          <a:p>
            <a:r>
              <a:rPr lang="en-US" dirty="0" smtClean="0"/>
              <a:t>Outgoing</a:t>
            </a:r>
          </a:p>
          <a:p>
            <a:pPr lvl="1"/>
            <a:r>
              <a:rPr lang="en-US" dirty="0" smtClean="0"/>
              <a:t>Bagged sugar: 1-2 box cars (50-ton)per day</a:t>
            </a:r>
          </a:p>
          <a:p>
            <a:pPr lvl="1"/>
            <a:r>
              <a:rPr lang="en-US" dirty="0" smtClean="0"/>
              <a:t>Bulk sugar: 1-2 covered hoppers per day</a:t>
            </a:r>
          </a:p>
          <a:p>
            <a:pPr lvl="1"/>
            <a:r>
              <a:rPr lang="en-US" dirty="0" smtClean="0"/>
              <a:t>Beet pulp (animal feed): 1-2 box cars per day</a:t>
            </a:r>
          </a:p>
          <a:p>
            <a:pPr lvl="1"/>
            <a:r>
              <a:rPr lang="en-US" dirty="0" smtClean="0"/>
              <a:t>Molasses syrup: 1-2 tank cars per day</a:t>
            </a:r>
            <a:endParaRPr lang="en-US" dirty="0"/>
          </a:p>
        </p:txBody>
      </p:sp>
      <p:sp>
        <p:nvSpPr>
          <p:cNvPr id="4" name="TextBox 3"/>
          <p:cNvSpPr txBox="1"/>
          <p:nvPr/>
        </p:nvSpPr>
        <p:spPr>
          <a:xfrm>
            <a:off x="815242" y="6126163"/>
            <a:ext cx="7453192" cy="646331"/>
          </a:xfrm>
          <a:prstGeom prst="rect">
            <a:avLst/>
          </a:prstGeom>
          <a:noFill/>
        </p:spPr>
        <p:txBody>
          <a:bodyPr wrap="square" rtlCol="0">
            <a:spAutoFit/>
          </a:bodyPr>
          <a:lstStyle/>
          <a:p>
            <a:r>
              <a:rPr lang="en-US" dirty="0" smtClean="0"/>
              <a:t>Source: Wilson, Jeff, The Model Railroader’s Guide to Industries Along the Tracks </a:t>
            </a:r>
            <a:r>
              <a:rPr lang="en-US" dirty="0" err="1" smtClean="0"/>
              <a:t>Vol</a:t>
            </a:r>
            <a:r>
              <a:rPr lang="en-US" dirty="0" smtClean="0"/>
              <a:t> 3, </a:t>
            </a:r>
            <a:r>
              <a:rPr lang="en-US" dirty="0" err="1" smtClean="0"/>
              <a:t>Kalmbach</a:t>
            </a:r>
            <a:r>
              <a:rPr lang="en-US" dirty="0" smtClean="0"/>
              <a:t> Publishing, 2008 </a:t>
            </a:r>
            <a:endParaRPr lang="en-US" dirty="0"/>
          </a:p>
        </p:txBody>
      </p:sp>
      <p:sp>
        <p:nvSpPr>
          <p:cNvPr id="5" name="Date Placeholder 4"/>
          <p:cNvSpPr>
            <a:spLocks noGrp="1"/>
          </p:cNvSpPr>
          <p:nvPr>
            <p:ph type="dt" sz="half" idx="10"/>
          </p:nvPr>
        </p:nvSpPr>
        <p:spPr/>
        <p:txBody>
          <a:bodyPr/>
          <a:lstStyle/>
          <a:p>
            <a:r>
              <a:rPr lang="en-US" smtClean="0"/>
              <a:t>Nov 20, 2016</a:t>
            </a:r>
            <a:endParaRPr lang="en-US"/>
          </a:p>
        </p:txBody>
      </p:sp>
      <p:sp>
        <p:nvSpPr>
          <p:cNvPr id="6" name="Slide Number Placeholder 5"/>
          <p:cNvSpPr>
            <a:spLocks noGrp="1"/>
          </p:cNvSpPr>
          <p:nvPr>
            <p:ph type="sldNum" sz="quarter" idx="12"/>
          </p:nvPr>
        </p:nvSpPr>
        <p:spPr/>
        <p:txBody>
          <a:bodyPr/>
          <a:lstStyle/>
          <a:p>
            <a:fld id="{0937816C-B864-3C44-9F35-DF1AF67990C8}" type="slidenum">
              <a:rPr lang="en-US" smtClean="0"/>
              <a:pPr/>
              <a:t>81</a:t>
            </a:fld>
            <a:endParaRPr lang="en-US"/>
          </a:p>
        </p:txBody>
      </p:sp>
    </p:spTree>
    <p:extLst>
      <p:ext uri="{BB962C8B-B14F-4D97-AF65-F5344CB8AC3E}">
        <p14:creationId xmlns:p14="http://schemas.microsoft.com/office/powerpoint/2010/main" val="307902654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Materials</a:t>
            </a:r>
          </a:p>
        </p:txBody>
      </p:sp>
      <p:sp>
        <p:nvSpPr>
          <p:cNvPr id="3" name="Content Placeholder 2"/>
          <p:cNvSpPr>
            <a:spLocks noGrp="1"/>
          </p:cNvSpPr>
          <p:nvPr>
            <p:ph idx="1"/>
          </p:nvPr>
        </p:nvSpPr>
        <p:spPr>
          <a:xfrm>
            <a:off x="457200" y="1265238"/>
            <a:ext cx="8128000" cy="4525963"/>
          </a:xfrm>
        </p:spPr>
        <p:txBody>
          <a:bodyPr>
            <a:noAutofit/>
          </a:bodyPr>
          <a:lstStyle/>
          <a:p>
            <a:r>
              <a:rPr lang="en-US" sz="2000" dirty="0" smtClean="0"/>
              <a:t>Booth, George, “Model </a:t>
            </a:r>
            <a:r>
              <a:rPr lang="en-US" sz="2000" dirty="0"/>
              <a:t>Railroads by George </a:t>
            </a:r>
            <a:r>
              <a:rPr lang="en-US" sz="2000" dirty="0" smtClean="0"/>
              <a:t>Booth - The </a:t>
            </a:r>
            <a:r>
              <a:rPr lang="en-US" sz="2000" dirty="0"/>
              <a:t>New Great Western Railway (late 2009 to present)</a:t>
            </a:r>
            <a:r>
              <a:rPr lang="en-US" sz="2000" dirty="0" smtClean="0"/>
              <a:t>,” </a:t>
            </a:r>
            <a:r>
              <a:rPr lang="en-US" sz="2000" dirty="0" smtClean="0">
                <a:hlinkClick r:id="rId3"/>
              </a:rPr>
              <a:t>users.frii.com</a:t>
            </a:r>
            <a:r>
              <a:rPr lang="en-US" sz="2000" dirty="0">
                <a:hlinkClick r:id="rId3"/>
              </a:rPr>
              <a:t>/gbooth/Trains</a:t>
            </a:r>
            <a:r>
              <a:rPr lang="en-US" sz="2000" dirty="0" smtClean="0">
                <a:hlinkClick r:id="rId3"/>
              </a:rPr>
              <a:t>/</a:t>
            </a:r>
            <a:endParaRPr lang="en-US" sz="2000" dirty="0" smtClean="0"/>
          </a:p>
          <a:p>
            <a:r>
              <a:rPr lang="en-US" sz="2000" dirty="0" smtClean="0"/>
              <a:t>Booth, George, </a:t>
            </a:r>
            <a:r>
              <a:rPr lang="en-US" sz="2000" dirty="0" smtClean="0">
                <a:hlinkClick r:id="rId4"/>
              </a:rPr>
              <a:t>“</a:t>
            </a:r>
            <a:r>
              <a:rPr lang="en-US" sz="2000" u="sng" dirty="0" smtClean="0">
                <a:hlinkClick r:id="rId4"/>
              </a:rPr>
              <a:t>Sugar Beet </a:t>
            </a:r>
            <a:r>
              <a:rPr lang="en-US" sz="2000" u="sng" dirty="0">
                <a:hlinkClick r:id="rId4"/>
              </a:rPr>
              <a:t>Guy's </a:t>
            </a:r>
            <a:r>
              <a:rPr lang="en-US" sz="2000" u="sng" dirty="0" smtClean="0">
                <a:hlinkClick r:id="rId4"/>
              </a:rPr>
              <a:t>blog</a:t>
            </a:r>
            <a:r>
              <a:rPr lang="en-US" sz="2000" dirty="0" smtClean="0">
                <a:hlinkClick r:id="rId4"/>
              </a:rPr>
              <a:t>/</a:t>
            </a:r>
            <a:r>
              <a:rPr lang="en-US" sz="2000" dirty="0" smtClean="0"/>
              <a:t>The </a:t>
            </a:r>
            <a:r>
              <a:rPr lang="en-US" sz="2000" dirty="0"/>
              <a:t>Windsor, Colorado Sugar Beet High </a:t>
            </a:r>
            <a:r>
              <a:rPr lang="en-US" sz="2000" dirty="0" smtClean="0"/>
              <a:t>Line,” </a:t>
            </a:r>
            <a:r>
              <a:rPr lang="en-US" sz="2000" u="sng" dirty="0" smtClean="0"/>
              <a:t>Model </a:t>
            </a:r>
            <a:r>
              <a:rPr lang="en-US" sz="2000" u="sng" dirty="0"/>
              <a:t>Railroad Hobbyist</a:t>
            </a:r>
            <a:r>
              <a:rPr lang="en-US" sz="2000" dirty="0"/>
              <a:t>, </a:t>
            </a:r>
            <a:r>
              <a:rPr lang="en-US" sz="2000" dirty="0" smtClean="0">
                <a:hlinkClick r:id="rId5"/>
              </a:rPr>
              <a:t>model</a:t>
            </a:r>
            <a:r>
              <a:rPr lang="en-US" sz="2000" dirty="0">
                <a:hlinkClick r:id="rId5"/>
              </a:rPr>
              <a:t>-railroad-hobbyist.com/node/</a:t>
            </a:r>
            <a:r>
              <a:rPr lang="en-US" sz="2000" dirty="0" smtClean="0">
                <a:hlinkClick r:id="rId5"/>
              </a:rPr>
              <a:t>19271</a:t>
            </a:r>
            <a:endParaRPr lang="en-US" sz="2000" dirty="0" smtClean="0"/>
          </a:p>
          <a:p>
            <a:r>
              <a:rPr lang="en-US" sz="2000" dirty="0" smtClean="0"/>
              <a:t>DVD, Imperial Valley Sugar Beet Trains, End of an Era, Video Rails</a:t>
            </a:r>
            <a:r>
              <a:rPr lang="de-DE" sz="2000" dirty="0" smtClean="0"/>
              <a:t>©, 1997, </a:t>
            </a:r>
            <a:r>
              <a:rPr lang="en-US" sz="2000" dirty="0" err="1" smtClean="0"/>
              <a:t>Pentrex</a:t>
            </a:r>
            <a:r>
              <a:rPr lang="en-US" sz="2000" dirty="0" smtClean="0"/>
              <a:t>, 2007</a:t>
            </a:r>
          </a:p>
          <a:p>
            <a:r>
              <a:rPr lang="en-US" sz="2000" dirty="0" err="1"/>
              <a:t>Haeber</a:t>
            </a:r>
            <a:r>
              <a:rPr lang="en-US" sz="2000" dirty="0"/>
              <a:t>, Jonathan, “Colorado Sugar Beet Industry and Architecture, a blog,” </a:t>
            </a:r>
            <a:r>
              <a:rPr lang="en-US" sz="2000" dirty="0" smtClean="0">
                <a:hlinkClick r:id="rId6"/>
              </a:rPr>
              <a:t>www.terrastories.com</a:t>
            </a:r>
            <a:r>
              <a:rPr lang="en-US" sz="2000" dirty="0">
                <a:hlinkClick r:id="rId6"/>
              </a:rPr>
              <a:t>/bearings/colorado-sugar-beet-history-architecture</a:t>
            </a:r>
            <a:r>
              <a:rPr lang="en-US" sz="2000" dirty="0"/>
              <a:t>.</a:t>
            </a:r>
          </a:p>
          <a:p>
            <a:r>
              <a:rPr lang="en-US" sz="2000" dirty="0" smtClean="0"/>
              <a:t>Meyer, Linda M., </a:t>
            </a:r>
            <a:r>
              <a:rPr lang="en-US" sz="2000" u="sng" dirty="0"/>
              <a:t>Guide to the Records of the Great Western Sugar </a:t>
            </a:r>
            <a:r>
              <a:rPr lang="en-US" sz="2000" u="sng" dirty="0" smtClean="0"/>
              <a:t>Company,</a:t>
            </a:r>
            <a:r>
              <a:rPr lang="en-US" sz="2000" dirty="0"/>
              <a:t> Colorado State University, Colorado Agricultural </a:t>
            </a:r>
            <a:r>
              <a:rPr lang="en-US" sz="2000" dirty="0" smtClean="0"/>
              <a:t>Archive, Colorado </a:t>
            </a:r>
            <a:r>
              <a:rPr lang="en-US" sz="2000" dirty="0"/>
              <a:t>State </a:t>
            </a:r>
            <a:r>
              <a:rPr lang="en-US" sz="2000" dirty="0" smtClean="0"/>
              <a:t>University, 2010.</a:t>
            </a:r>
          </a:p>
          <a:p>
            <a:endParaRPr lang="en-US" sz="2000" dirty="0" smtClean="0"/>
          </a:p>
          <a:p>
            <a:endParaRPr lang="en-US" sz="2000" dirty="0" smtClean="0"/>
          </a:p>
          <a:p>
            <a:endParaRPr lang="en-US" sz="2000" b="1" dirty="0"/>
          </a:p>
          <a:p>
            <a:endParaRPr lang="en-US" sz="2000"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82</a:t>
            </a:fld>
            <a:endParaRPr lang="en-US"/>
          </a:p>
        </p:txBody>
      </p:sp>
    </p:spTree>
    <p:extLst>
      <p:ext uri="{BB962C8B-B14F-4D97-AF65-F5344CB8AC3E}">
        <p14:creationId xmlns:p14="http://schemas.microsoft.com/office/powerpoint/2010/main" val="142290597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Source </a:t>
            </a:r>
            <a:r>
              <a:rPr lang="en-US" dirty="0" smtClean="0"/>
              <a:t>Materials</a:t>
            </a:r>
            <a:br>
              <a:rPr lang="en-US" dirty="0" smtClean="0"/>
            </a:br>
            <a:r>
              <a:rPr lang="en-US" dirty="0" smtClean="0"/>
              <a:t>Continued</a:t>
            </a:r>
            <a:endParaRPr lang="en-US" dirty="0"/>
          </a:p>
        </p:txBody>
      </p:sp>
      <p:sp>
        <p:nvSpPr>
          <p:cNvPr id="3" name="Content Placeholder 2"/>
          <p:cNvSpPr>
            <a:spLocks noGrp="1"/>
          </p:cNvSpPr>
          <p:nvPr>
            <p:ph idx="1"/>
          </p:nvPr>
        </p:nvSpPr>
        <p:spPr/>
        <p:txBody>
          <a:bodyPr>
            <a:normAutofit lnSpcReduction="10000"/>
          </a:bodyPr>
          <a:lstStyle/>
          <a:p>
            <a:r>
              <a:rPr lang="en-US" sz="2000" dirty="0"/>
              <a:t>“Observations About </a:t>
            </a:r>
            <a:r>
              <a:rPr lang="en-US" sz="2000" dirty="0" err="1"/>
              <a:t>Longmount</a:t>
            </a:r>
            <a:r>
              <a:rPr lang="en-US" sz="2000" dirty="0"/>
              <a:t>, Colorado (a blog),” </a:t>
            </a:r>
            <a:r>
              <a:rPr lang="en-US" sz="2000" dirty="0">
                <a:hlinkClick r:id="rId3"/>
              </a:rPr>
              <a:t>longmontian.blogspot.com/2009/07/sterling-sugar-beet-factory.html</a:t>
            </a:r>
            <a:endParaRPr lang="en-US" sz="2000" dirty="0"/>
          </a:p>
          <a:p>
            <a:r>
              <a:rPr lang="en-US" sz="2000" dirty="0" err="1" smtClean="0"/>
              <a:t>Sarberenyi</a:t>
            </a:r>
            <a:r>
              <a:rPr lang="en-US" sz="2000" dirty="0"/>
              <a:t>, Rob, “Clyde King’s San </a:t>
            </a:r>
            <a:r>
              <a:rPr lang="en-US" sz="2000" dirty="0" err="1"/>
              <a:t>Ardo</a:t>
            </a:r>
            <a:r>
              <a:rPr lang="en-US" sz="2000" dirty="0"/>
              <a:t> Sugar Beet loader Photo Gallery,” </a:t>
            </a:r>
            <a:r>
              <a:rPr lang="en-US" sz="2000" dirty="0" smtClean="0">
                <a:hlinkClick r:id="rId4"/>
              </a:rPr>
              <a:t>www.pbase.com</a:t>
            </a:r>
            <a:r>
              <a:rPr lang="en-US" sz="2000" dirty="0">
                <a:hlinkClick r:id="rId4"/>
              </a:rPr>
              <a:t>/espeef5/clyde_kings_beet_loader</a:t>
            </a:r>
            <a:endParaRPr lang="en-US" sz="2000" dirty="0"/>
          </a:p>
          <a:p>
            <a:r>
              <a:rPr lang="en-US" sz="2000" dirty="0"/>
              <a:t>Signor, John R, “Modeling California’s sugar beet industry,” </a:t>
            </a:r>
            <a:r>
              <a:rPr lang="en-US" sz="2000" u="sng" dirty="0"/>
              <a:t>Railroad Model Craftsman</a:t>
            </a:r>
            <a:r>
              <a:rPr lang="en-US" sz="2000" dirty="0"/>
              <a:t>, November 2008, pages 58-</a:t>
            </a:r>
            <a:r>
              <a:rPr lang="en-US" sz="2000" dirty="0" smtClean="0"/>
              <a:t>69</a:t>
            </a:r>
          </a:p>
          <a:p>
            <a:r>
              <a:rPr lang="en-US" sz="2000" dirty="0" err="1" smtClean="0"/>
              <a:t>Twitty</a:t>
            </a:r>
            <a:r>
              <a:rPr lang="en-US" sz="2000" dirty="0" smtClean="0"/>
              <a:t>, Eric, “Silver Wedge: the Sugar Beet Industry in Fort Collins (Colorado), SWCA Environmental Consultants, 2003. </a:t>
            </a:r>
          </a:p>
          <a:p>
            <a:pPr marL="0" indent="0">
              <a:buNone/>
            </a:pPr>
            <a:r>
              <a:rPr lang="en-US" sz="2000" dirty="0" smtClean="0"/>
              <a:t>	(</a:t>
            </a:r>
            <a:r>
              <a:rPr lang="en-US" sz="1800" dirty="0" smtClean="0">
                <a:hlinkClick r:id="rId5"/>
              </a:rPr>
              <a:t>www.fcgov.com/historicpreservation/pdf/sugar-beet-industry-doc.pdf</a:t>
            </a:r>
            <a:r>
              <a:rPr lang="en-US" sz="2000" dirty="0" smtClean="0"/>
              <a:t>) </a:t>
            </a:r>
            <a:endParaRPr lang="en-US" sz="2000" dirty="0"/>
          </a:p>
          <a:p>
            <a:r>
              <a:rPr lang="en-US" sz="2000" dirty="0" err="1" smtClean="0"/>
              <a:t>Wehr</a:t>
            </a:r>
            <a:r>
              <a:rPr lang="en-US" sz="2000" dirty="0" smtClean="0"/>
              <a:t>, Richard, “Modeling the sugar beet industry,” </a:t>
            </a:r>
            <a:r>
              <a:rPr lang="en-US" sz="2000" u="sng" dirty="0" smtClean="0"/>
              <a:t>Railroad Model Craftsman</a:t>
            </a:r>
            <a:r>
              <a:rPr lang="en-US" sz="2000" dirty="0" smtClean="0"/>
              <a:t>, October 2010, pages 56-65</a:t>
            </a:r>
          </a:p>
          <a:p>
            <a:r>
              <a:rPr lang="en-US" sz="2000" dirty="0"/>
              <a:t>Wilson, Jeff, </a:t>
            </a:r>
            <a:r>
              <a:rPr lang="en-US" sz="2000" u="sng" dirty="0"/>
              <a:t>The Model Railroader’s Guide to Industries Along the Tracks, </a:t>
            </a:r>
            <a:r>
              <a:rPr lang="en-US" sz="2000" u="sng" dirty="0" err="1"/>
              <a:t>Vol</a:t>
            </a:r>
            <a:r>
              <a:rPr lang="en-US" sz="2000" u="sng" dirty="0"/>
              <a:t> 3</a:t>
            </a:r>
            <a:r>
              <a:rPr lang="en-US" sz="2000" dirty="0"/>
              <a:t>, </a:t>
            </a:r>
            <a:r>
              <a:rPr lang="en-US" sz="2000" dirty="0" err="1"/>
              <a:t>Kalmbach</a:t>
            </a:r>
            <a:r>
              <a:rPr lang="en-US" sz="2000" dirty="0"/>
              <a:t> Publishing, 2008, pages 41-</a:t>
            </a:r>
            <a:r>
              <a:rPr lang="en-US" sz="2000" dirty="0" smtClean="0"/>
              <a:t>58</a:t>
            </a:r>
          </a:p>
          <a:p>
            <a:r>
              <a:rPr lang="en-US" sz="2000" u="sng" dirty="0"/>
              <a:t>Wikipedia, the free encyclopedia</a:t>
            </a:r>
            <a:r>
              <a:rPr lang="en-US" sz="2000" dirty="0"/>
              <a:t>, “Sugar beet.”</a:t>
            </a:r>
          </a:p>
          <a:p>
            <a:endParaRPr lang="en-US" sz="2000" dirty="0"/>
          </a:p>
          <a:p>
            <a:endParaRPr lang="en-US" sz="2000" dirty="0"/>
          </a:p>
          <a:p>
            <a:endParaRPr lang="en-US" sz="2000" dirty="0"/>
          </a:p>
          <a:p>
            <a:endParaRPr lang="en-US" sz="2000"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83</a:t>
            </a:fld>
            <a:endParaRPr lang="en-US"/>
          </a:p>
        </p:txBody>
      </p:sp>
    </p:spTree>
    <p:extLst>
      <p:ext uri="{BB962C8B-B14F-4D97-AF65-F5344CB8AC3E}">
        <p14:creationId xmlns:p14="http://schemas.microsoft.com/office/powerpoint/2010/main" val="252084248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3776"/>
            <a:ext cx="8229600" cy="1143000"/>
          </a:xfrm>
        </p:spPr>
        <p:txBody>
          <a:bodyPr/>
          <a:lstStyle/>
          <a:p>
            <a:r>
              <a:rPr lang="en-US" dirty="0" smtClean="0"/>
              <a:t>Questions?</a:t>
            </a:r>
            <a:endParaRPr lang="en-US" dirty="0"/>
          </a:p>
        </p:txBody>
      </p:sp>
      <p:sp>
        <p:nvSpPr>
          <p:cNvPr id="3" name="Date Placeholder 2"/>
          <p:cNvSpPr>
            <a:spLocks noGrp="1"/>
          </p:cNvSpPr>
          <p:nvPr>
            <p:ph type="dt" sz="half" idx="10"/>
          </p:nvPr>
        </p:nvSpPr>
        <p:spPr/>
        <p:txBody>
          <a:bodyPr/>
          <a:lstStyle/>
          <a:p>
            <a:r>
              <a:rPr lang="en-US" smtClean="0"/>
              <a:t>Nov 20, 2016</a:t>
            </a:r>
            <a:endParaRPr lang="en-US"/>
          </a:p>
        </p:txBody>
      </p:sp>
      <p:sp>
        <p:nvSpPr>
          <p:cNvPr id="4" name="Slide Number Placeholder 3"/>
          <p:cNvSpPr>
            <a:spLocks noGrp="1"/>
          </p:cNvSpPr>
          <p:nvPr>
            <p:ph type="sldNum" sz="quarter" idx="12"/>
          </p:nvPr>
        </p:nvSpPr>
        <p:spPr/>
        <p:txBody>
          <a:bodyPr/>
          <a:lstStyle/>
          <a:p>
            <a:fld id="{0937816C-B864-3C44-9F35-DF1AF67990C8}" type="slidenum">
              <a:rPr lang="en-US" smtClean="0"/>
              <a:pPr/>
              <a:t>84</a:t>
            </a:fld>
            <a:endParaRPr lang="en-US"/>
          </a:p>
        </p:txBody>
      </p:sp>
    </p:spTree>
    <p:extLst>
      <p:ext uri="{BB962C8B-B14F-4D97-AF65-F5344CB8AC3E}">
        <p14:creationId xmlns:p14="http://schemas.microsoft.com/office/powerpoint/2010/main" val="390957443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Nov 20, 2016</a:t>
            </a:r>
            <a:endParaRPr lang="en-US"/>
          </a:p>
        </p:txBody>
      </p:sp>
      <p:sp>
        <p:nvSpPr>
          <p:cNvPr id="3" name="Slide Number Placeholder 2"/>
          <p:cNvSpPr>
            <a:spLocks noGrp="1"/>
          </p:cNvSpPr>
          <p:nvPr>
            <p:ph type="sldNum" sz="quarter" idx="12"/>
          </p:nvPr>
        </p:nvSpPr>
        <p:spPr/>
        <p:txBody>
          <a:bodyPr/>
          <a:lstStyle/>
          <a:p>
            <a:fld id="{0937816C-B864-3C44-9F35-DF1AF67990C8}" type="slidenum">
              <a:rPr lang="en-US" smtClean="0"/>
              <a:pPr/>
              <a:t>85</a:t>
            </a:fld>
            <a:endParaRPr lang="en-US"/>
          </a:p>
        </p:txBody>
      </p:sp>
    </p:spTree>
    <p:extLst>
      <p:ext uri="{BB962C8B-B14F-4D97-AF65-F5344CB8AC3E}">
        <p14:creationId xmlns:p14="http://schemas.microsoft.com/office/powerpoint/2010/main" val="41929447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uunene_mill.jpg"/>
          <p:cNvPicPr>
            <a:picLocks noGrp="1" noChangeAspect="1"/>
          </p:cNvPicPr>
          <p:nvPr>
            <p:ph idx="1"/>
          </p:nvPr>
        </p:nvPicPr>
        <p:blipFill>
          <a:blip r:embed="rId3">
            <a:extLst>
              <a:ext uri="{28A0092B-C50C-407E-A947-70E740481C1C}">
                <a14:useLocalDpi xmlns:a14="http://schemas.microsoft.com/office/drawing/2010/main" val="0"/>
              </a:ext>
            </a:extLst>
          </a:blip>
          <a:srcRect t="3356" b="3356"/>
          <a:stretch>
            <a:fillRect/>
          </a:stretch>
        </p:blipFill>
        <p:spPr>
          <a:xfrm>
            <a:off x="600682" y="965200"/>
            <a:ext cx="7921018" cy="5541963"/>
          </a:xfrm>
        </p:spPr>
      </p:pic>
      <p:sp>
        <p:nvSpPr>
          <p:cNvPr id="7" name="TextBox 6"/>
          <p:cNvSpPr txBox="1"/>
          <p:nvPr/>
        </p:nvSpPr>
        <p:spPr>
          <a:xfrm>
            <a:off x="600683" y="195759"/>
            <a:ext cx="7921018" cy="769441"/>
          </a:xfrm>
          <a:prstGeom prst="rect">
            <a:avLst/>
          </a:prstGeom>
          <a:noFill/>
        </p:spPr>
        <p:txBody>
          <a:bodyPr wrap="square" rtlCol="0">
            <a:spAutoFit/>
          </a:bodyPr>
          <a:lstStyle/>
          <a:p>
            <a:r>
              <a:rPr lang="en-US" sz="4400" dirty="0" smtClean="0">
                <a:solidFill>
                  <a:srgbClr val="F3FF8E"/>
                </a:solidFill>
              </a:rPr>
              <a:t>Hawaiian Sugar Cane Refinery</a:t>
            </a:r>
            <a:endParaRPr lang="en-US" sz="4400" dirty="0">
              <a:solidFill>
                <a:srgbClr val="F3FF8E"/>
              </a:solidFill>
            </a:endParaRPr>
          </a:p>
        </p:txBody>
      </p:sp>
      <p:sp>
        <p:nvSpPr>
          <p:cNvPr id="2" name="Date Placeholder 1"/>
          <p:cNvSpPr>
            <a:spLocks noGrp="1"/>
          </p:cNvSpPr>
          <p:nvPr>
            <p:ph type="dt" sz="half" idx="10"/>
          </p:nvPr>
        </p:nvSpPr>
        <p:spPr/>
        <p:txBody>
          <a:bodyPr/>
          <a:lstStyle/>
          <a:p>
            <a:r>
              <a:rPr lang="en-US" smtClean="0"/>
              <a:t>Nov 20, 2016</a:t>
            </a:r>
            <a:endParaRPr lang="en-US"/>
          </a:p>
        </p:txBody>
      </p:sp>
      <p:sp>
        <p:nvSpPr>
          <p:cNvPr id="3" name="Slide Number Placeholder 2"/>
          <p:cNvSpPr>
            <a:spLocks noGrp="1"/>
          </p:cNvSpPr>
          <p:nvPr>
            <p:ph type="sldNum" sz="quarter" idx="12"/>
          </p:nvPr>
        </p:nvSpPr>
        <p:spPr/>
        <p:txBody>
          <a:bodyPr/>
          <a:lstStyle/>
          <a:p>
            <a:fld id="{0937816C-B864-3C44-9F35-DF1AF67990C8}" type="slidenum">
              <a:rPr lang="en-US" smtClean="0"/>
              <a:pPr/>
              <a:t>86</a:t>
            </a:fld>
            <a:endParaRPr lang="en-US"/>
          </a:p>
        </p:txBody>
      </p:sp>
    </p:spTree>
    <p:extLst>
      <p:ext uri="{BB962C8B-B14F-4D97-AF65-F5344CB8AC3E}">
        <p14:creationId xmlns:p14="http://schemas.microsoft.com/office/powerpoint/2010/main" val="15687022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Nov 20, 2016</a:t>
            </a:r>
            <a:endParaRPr lang="en-US"/>
          </a:p>
        </p:txBody>
      </p:sp>
      <p:sp>
        <p:nvSpPr>
          <p:cNvPr id="3" name="Slide Number Placeholder 2"/>
          <p:cNvSpPr>
            <a:spLocks noGrp="1"/>
          </p:cNvSpPr>
          <p:nvPr>
            <p:ph type="sldNum" sz="quarter" idx="12"/>
          </p:nvPr>
        </p:nvSpPr>
        <p:spPr/>
        <p:txBody>
          <a:bodyPr/>
          <a:lstStyle/>
          <a:p>
            <a:fld id="{0937816C-B864-3C44-9F35-DF1AF67990C8}" type="slidenum">
              <a:rPr lang="en-US" smtClean="0"/>
              <a:pPr/>
              <a:t>87</a:t>
            </a:fld>
            <a:endParaRPr lang="en-US"/>
          </a:p>
        </p:txBody>
      </p:sp>
    </p:spTree>
    <p:extLst>
      <p:ext uri="{BB962C8B-B14F-4D97-AF65-F5344CB8AC3E}">
        <p14:creationId xmlns:p14="http://schemas.microsoft.com/office/powerpoint/2010/main" val="181609790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Longmont Factory Post-2010</a:t>
            </a:r>
            <a:endParaRPr lang="en-US" dirty="0"/>
          </a:p>
        </p:txBody>
      </p:sp>
      <p:pic>
        <p:nvPicPr>
          <p:cNvPr id="4" name="Content Placeholder 3" descr="6121028718_b02c5e0067_z.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88</a:t>
            </a:fld>
            <a:endParaRPr lang="en-US"/>
          </a:p>
        </p:txBody>
      </p:sp>
    </p:spTree>
    <p:extLst>
      <p:ext uri="{BB962C8B-B14F-4D97-AF65-F5344CB8AC3E}">
        <p14:creationId xmlns:p14="http://schemas.microsoft.com/office/powerpoint/2010/main" val="28598631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Western #73</a:t>
            </a:r>
            <a:endParaRPr lang="en-US" dirty="0"/>
          </a:p>
        </p:txBody>
      </p:sp>
      <p:pic>
        <p:nvPicPr>
          <p:cNvPr id="4" name="Content Placeholder 3" descr="No75 Working Windsor.jpg"/>
          <p:cNvPicPr>
            <a:picLocks noGrp="1" noChangeAspect="1"/>
          </p:cNvPicPr>
          <p:nvPr>
            <p:ph idx="1"/>
          </p:nvPr>
        </p:nvPicPr>
        <p:blipFill>
          <a:blip r:embed="rId3">
            <a:extLst>
              <a:ext uri="{28A0092B-C50C-407E-A947-70E740481C1C}">
                <a14:useLocalDpi xmlns:a14="http://schemas.microsoft.com/office/drawing/2010/main" val="0"/>
              </a:ext>
            </a:extLst>
          </a:blip>
          <a:srcRect t="10717" b="10717"/>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89</a:t>
            </a:fld>
            <a:endParaRPr lang="en-US"/>
          </a:p>
        </p:txBody>
      </p:sp>
    </p:spTree>
    <p:extLst>
      <p:ext uri="{BB962C8B-B14F-4D97-AF65-F5344CB8AC3E}">
        <p14:creationId xmlns:p14="http://schemas.microsoft.com/office/powerpoint/2010/main" val="284574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States Where Sugar Beets are </a:t>
            </a:r>
            <a:r>
              <a:rPr lang="en-US" dirty="0" smtClean="0"/>
              <a:t>Processed</a:t>
            </a:r>
            <a:endParaRPr lang="en-US" dirty="0"/>
          </a:p>
        </p:txBody>
      </p:sp>
      <p:sp>
        <p:nvSpPr>
          <p:cNvPr id="3" name="Content Placeholder 2"/>
          <p:cNvSpPr>
            <a:spLocks noGrp="1"/>
          </p:cNvSpPr>
          <p:nvPr>
            <p:ph idx="1"/>
          </p:nvPr>
        </p:nvSpPr>
        <p:spPr/>
        <p:txBody>
          <a:bodyPr numCol="2">
            <a:normAutofit fontScale="70000" lnSpcReduction="20000"/>
          </a:bodyPr>
          <a:lstStyle/>
          <a:p>
            <a:r>
              <a:rPr lang="en-US" u="sng" dirty="0" smtClean="0"/>
              <a:t>California</a:t>
            </a:r>
            <a:r>
              <a:rPr lang="en-US" dirty="0" smtClean="0"/>
              <a:t> -- Numerous</a:t>
            </a:r>
          </a:p>
          <a:p>
            <a:r>
              <a:rPr lang="en-US" u="sng" dirty="0" smtClean="0"/>
              <a:t>Colorado</a:t>
            </a:r>
            <a:r>
              <a:rPr lang="en-US" dirty="0" smtClean="0"/>
              <a:t> </a:t>
            </a:r>
            <a:r>
              <a:rPr lang="en-US" dirty="0"/>
              <a:t>-- Brighton, Longmont, Loveland, Eaton, Ft Morgan, Ft Collins, Greeley, Johnstown, Ovid, Sterling, Windsor</a:t>
            </a:r>
          </a:p>
          <a:p>
            <a:r>
              <a:rPr lang="en-US" u="sng" dirty="0"/>
              <a:t>Illinois</a:t>
            </a:r>
            <a:r>
              <a:rPr lang="en-US" dirty="0"/>
              <a:t> -- Chicago - Bulk Terminal</a:t>
            </a:r>
          </a:p>
          <a:p>
            <a:r>
              <a:rPr lang="en-US" u="sng" dirty="0"/>
              <a:t>Iowa</a:t>
            </a:r>
            <a:r>
              <a:rPr lang="en-US" dirty="0"/>
              <a:t> – Mason </a:t>
            </a:r>
            <a:r>
              <a:rPr lang="en-US" dirty="0" smtClean="0"/>
              <a:t>City - Factory</a:t>
            </a:r>
            <a:endParaRPr lang="en-US" dirty="0"/>
          </a:p>
          <a:p>
            <a:r>
              <a:rPr lang="en-US" u="sng" dirty="0" smtClean="0"/>
              <a:t>Kansas</a:t>
            </a:r>
            <a:r>
              <a:rPr lang="en-US" dirty="0" smtClean="0"/>
              <a:t> </a:t>
            </a:r>
            <a:r>
              <a:rPr lang="en-US" dirty="0"/>
              <a:t>-- Goodland - Kemp </a:t>
            </a:r>
            <a:r>
              <a:rPr lang="en-US" dirty="0" smtClean="0"/>
              <a:t>Factory </a:t>
            </a:r>
            <a:endParaRPr lang="en-US" dirty="0"/>
          </a:p>
          <a:p>
            <a:r>
              <a:rPr lang="en-US" u="sng" dirty="0"/>
              <a:t>Louisiana</a:t>
            </a:r>
            <a:r>
              <a:rPr lang="en-US" dirty="0"/>
              <a:t> </a:t>
            </a:r>
            <a:r>
              <a:rPr lang="en-US" dirty="0" smtClean="0"/>
              <a:t>– Godchaux</a:t>
            </a:r>
          </a:p>
          <a:p>
            <a:r>
              <a:rPr lang="en-US" u="sng" dirty="0" smtClean="0"/>
              <a:t>Montana</a:t>
            </a:r>
            <a:r>
              <a:rPr lang="en-US" dirty="0" smtClean="0"/>
              <a:t> </a:t>
            </a:r>
            <a:r>
              <a:rPr lang="en-US" dirty="0"/>
              <a:t>– Missoula, Billings</a:t>
            </a:r>
          </a:p>
          <a:p>
            <a:r>
              <a:rPr lang="en-US" u="sng" dirty="0" smtClean="0"/>
              <a:t>Missouri</a:t>
            </a:r>
            <a:r>
              <a:rPr lang="en-US" dirty="0" smtClean="0"/>
              <a:t> </a:t>
            </a:r>
            <a:r>
              <a:rPr lang="en-US" dirty="0"/>
              <a:t>-- St. Louis</a:t>
            </a:r>
          </a:p>
          <a:p>
            <a:r>
              <a:rPr lang="en-US" u="sng" dirty="0"/>
              <a:t>Minnesota</a:t>
            </a:r>
            <a:r>
              <a:rPr lang="en-US" dirty="0"/>
              <a:t> – Red River Valley</a:t>
            </a:r>
          </a:p>
          <a:p>
            <a:r>
              <a:rPr lang="en-US" u="sng" dirty="0"/>
              <a:t>Nebraska</a:t>
            </a:r>
            <a:r>
              <a:rPr lang="en-US" dirty="0"/>
              <a:t> – Scottsbluff</a:t>
            </a:r>
            <a:endParaRPr lang="en-US" u="sng" dirty="0"/>
          </a:p>
          <a:p>
            <a:r>
              <a:rPr lang="en-US" u="sng" dirty="0"/>
              <a:t>North &amp; South </a:t>
            </a:r>
            <a:r>
              <a:rPr lang="en-US" u="sng" dirty="0" smtClean="0"/>
              <a:t>Dakota</a:t>
            </a:r>
            <a:r>
              <a:rPr lang="en-US" dirty="0" smtClean="0"/>
              <a:t> --</a:t>
            </a:r>
            <a:r>
              <a:rPr lang="en-US" dirty="0"/>
              <a:t>Henderson Factory</a:t>
            </a:r>
          </a:p>
          <a:p>
            <a:r>
              <a:rPr lang="en-US" u="sng" dirty="0" smtClean="0"/>
              <a:t>Michigan</a:t>
            </a:r>
            <a:r>
              <a:rPr lang="en-US" dirty="0" smtClean="0"/>
              <a:t> -- Bay City, Ottawa Lake</a:t>
            </a:r>
          </a:p>
          <a:p>
            <a:r>
              <a:rPr lang="en-US" u="sng" dirty="0" smtClean="0"/>
              <a:t>New </a:t>
            </a:r>
            <a:r>
              <a:rPr lang="en-US" u="sng" dirty="0"/>
              <a:t>York </a:t>
            </a:r>
            <a:r>
              <a:rPr lang="en-US" dirty="0"/>
              <a:t>- Yonkers</a:t>
            </a:r>
          </a:p>
          <a:p>
            <a:r>
              <a:rPr lang="en-US" u="sng" dirty="0"/>
              <a:t>Ohio</a:t>
            </a:r>
            <a:r>
              <a:rPr lang="en-US" dirty="0"/>
              <a:t> – Findlay, </a:t>
            </a:r>
            <a:r>
              <a:rPr lang="en-US" dirty="0" smtClean="0"/>
              <a:t>Fremont</a:t>
            </a:r>
          </a:p>
          <a:p>
            <a:r>
              <a:rPr lang="en-US" u="sng" dirty="0" smtClean="0"/>
              <a:t>Oregon</a:t>
            </a:r>
            <a:endParaRPr lang="en-US" u="sng" dirty="0"/>
          </a:p>
          <a:p>
            <a:r>
              <a:rPr lang="en-US" u="sng" dirty="0"/>
              <a:t>Utah</a:t>
            </a:r>
            <a:r>
              <a:rPr lang="en-US" dirty="0"/>
              <a:t> – Ogden, Salt </a:t>
            </a:r>
            <a:r>
              <a:rPr lang="en-US" dirty="0" smtClean="0"/>
              <a:t>Lake</a:t>
            </a:r>
          </a:p>
          <a:p>
            <a:r>
              <a:rPr lang="en-US" u="sng" dirty="0" smtClean="0"/>
              <a:t>Washington</a:t>
            </a:r>
            <a:endParaRPr lang="en-US" u="sng" dirty="0"/>
          </a:p>
          <a:p>
            <a:r>
              <a:rPr lang="en-US" u="sng" dirty="0"/>
              <a:t>Wyoming</a:t>
            </a:r>
            <a:r>
              <a:rPr lang="en-US" dirty="0"/>
              <a:t> – Lovell, Wheatland</a:t>
            </a:r>
          </a:p>
          <a:p>
            <a:endParaRPr lang="en-US" dirty="0"/>
          </a:p>
        </p:txBody>
      </p:sp>
      <p:sp>
        <p:nvSpPr>
          <p:cNvPr id="4" name="Date Placeholder 3"/>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9</a:t>
            </a:fld>
            <a:endParaRPr lang="en-US"/>
          </a:p>
        </p:txBody>
      </p:sp>
    </p:spTree>
    <p:extLst>
      <p:ext uri="{BB962C8B-B14F-4D97-AF65-F5344CB8AC3E}">
        <p14:creationId xmlns:p14="http://schemas.microsoft.com/office/powerpoint/2010/main" val="418627376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 44-Tonner at Brighton</a:t>
            </a:r>
            <a:endParaRPr lang="en-US" dirty="0"/>
          </a:p>
        </p:txBody>
      </p:sp>
      <p:pic>
        <p:nvPicPr>
          <p:cNvPr id="4" name="Content Placeholder 3" descr="white satin sugar 44-ton.jpg"/>
          <p:cNvPicPr>
            <a:picLocks noGrp="1" noChangeAspect="1"/>
          </p:cNvPicPr>
          <p:nvPr>
            <p:ph idx="1"/>
          </p:nvPr>
        </p:nvPicPr>
        <p:blipFill>
          <a:blip r:embed="rId3">
            <a:extLst>
              <a:ext uri="{28A0092B-C50C-407E-A947-70E740481C1C}">
                <a14:useLocalDpi xmlns:a14="http://schemas.microsoft.com/office/drawing/2010/main" val="0"/>
              </a:ext>
            </a:extLst>
          </a:blip>
          <a:srcRect t="8688" b="8688"/>
          <a:stretch>
            <a:fillRect/>
          </a:stretch>
        </p:blipFill>
        <p:spPr/>
      </p:pic>
      <p:sp>
        <p:nvSpPr>
          <p:cNvPr id="3" name="Date Placeholder 2"/>
          <p:cNvSpPr>
            <a:spLocks noGrp="1"/>
          </p:cNvSpPr>
          <p:nvPr>
            <p:ph type="dt" sz="half" idx="10"/>
          </p:nvPr>
        </p:nvSpPr>
        <p:spPr/>
        <p:txBody>
          <a:bodyPr/>
          <a:lstStyle/>
          <a:p>
            <a:r>
              <a:rPr lang="en-US" smtClean="0"/>
              <a:t>Nov 20, 2016</a:t>
            </a:r>
            <a:endParaRPr lang="en-US"/>
          </a:p>
        </p:txBody>
      </p:sp>
      <p:sp>
        <p:nvSpPr>
          <p:cNvPr id="5" name="Slide Number Placeholder 4"/>
          <p:cNvSpPr>
            <a:spLocks noGrp="1"/>
          </p:cNvSpPr>
          <p:nvPr>
            <p:ph type="sldNum" sz="quarter" idx="12"/>
          </p:nvPr>
        </p:nvSpPr>
        <p:spPr/>
        <p:txBody>
          <a:bodyPr/>
          <a:lstStyle/>
          <a:p>
            <a:fld id="{0937816C-B864-3C44-9F35-DF1AF67990C8}" type="slidenum">
              <a:rPr lang="en-US" smtClean="0"/>
              <a:pPr/>
              <a:t>90</a:t>
            </a:fld>
            <a:endParaRPr lang="en-US"/>
          </a:p>
        </p:txBody>
      </p:sp>
    </p:spTree>
    <p:extLst>
      <p:ext uri="{BB962C8B-B14F-4D97-AF65-F5344CB8AC3E}">
        <p14:creationId xmlns:p14="http://schemas.microsoft.com/office/powerpoint/2010/main" val="4279350224"/>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FD7384"/>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8971</TotalTime>
  <Words>4812</Words>
  <Application>Microsoft Macintosh PowerPoint</Application>
  <PresentationFormat>On-screen Show (4:3)</PresentationFormat>
  <Paragraphs>858</Paragraphs>
  <Slides>90</Slides>
  <Notes>90</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Office Theme</vt:lpstr>
      <vt:lpstr>Modeling an Operations-Oriented Industry</vt:lpstr>
      <vt:lpstr>Would You like an Industry that Requires the Following Operations?</vt:lpstr>
      <vt:lpstr>The Sugar Beet Industry in the US</vt:lpstr>
      <vt:lpstr>Sugar Beets</vt:lpstr>
      <vt:lpstr>Sugar Beets</vt:lpstr>
      <vt:lpstr>The Crop Farmer with Sugar Beet</vt:lpstr>
      <vt:lpstr>Table of Contents</vt:lpstr>
      <vt:lpstr>History of Sugar Beets in the US</vt:lpstr>
      <vt:lpstr>States Where Sugar Beets are Processed</vt:lpstr>
      <vt:lpstr>Sugar Beet Industry Circa 1958</vt:lpstr>
      <vt:lpstr>PowerPoint Presentation</vt:lpstr>
      <vt:lpstr>The Process</vt:lpstr>
      <vt:lpstr>Harvesting</vt:lpstr>
      <vt:lpstr>Harvesting</vt:lpstr>
      <vt:lpstr>The Process</vt:lpstr>
      <vt:lpstr>Loading at the Beet Dump</vt:lpstr>
      <vt:lpstr>Beet Loader San Ardro, California</vt:lpstr>
      <vt:lpstr>Modeling a Beet Dump</vt:lpstr>
      <vt:lpstr>Simplest - Walthers Truck Dump (933-4058)</vt:lpstr>
      <vt:lpstr>Challenging - Model Beet Loader</vt:lpstr>
      <vt:lpstr>PowerPoint Presentation</vt:lpstr>
      <vt:lpstr>Transporting the Beets to the Factory</vt:lpstr>
      <vt:lpstr>Transporting to the Mill (Beet Gondola)</vt:lpstr>
      <vt:lpstr>Potential Models</vt:lpstr>
      <vt:lpstr>The Process</vt:lpstr>
      <vt:lpstr>High Line &amp; Flumes</vt:lpstr>
      <vt:lpstr>Sugar Beet Processing</vt:lpstr>
      <vt:lpstr>Process at the Factory</vt:lpstr>
      <vt:lpstr>Beet Cossettes</vt:lpstr>
      <vt:lpstr>Process at the Factory</vt:lpstr>
      <vt:lpstr>Process at the Factory (Cont)</vt:lpstr>
      <vt:lpstr>Modeling the Industry (Mill/Factory Complex)</vt:lpstr>
      <vt:lpstr>Brighton Factory - Approximate Dimensions</vt:lpstr>
      <vt:lpstr>Map of the Loveland Colorado Factory</vt:lpstr>
      <vt:lpstr>Windsor Colorado</vt:lpstr>
      <vt:lpstr>Sugar Beet Factory at Brighton on My Colorado Central</vt:lpstr>
      <vt:lpstr>How Do We Do It?</vt:lpstr>
      <vt:lpstr>Great Western Sugar Co. Brighton, Colorado  </vt:lpstr>
      <vt:lpstr>Aerial Shot of the Brighton Factory Today</vt:lpstr>
      <vt:lpstr>Brighton Factory Looking SW (1977) </vt:lpstr>
      <vt:lpstr>Looking NW  (1977)</vt:lpstr>
      <vt:lpstr>Brighton Factory, Today Looking NE Sept 2014</vt:lpstr>
      <vt:lpstr>Great Western Factory, Scotts Bluff Nebraska </vt:lpstr>
      <vt:lpstr>GW Sugar Company Factory,  Ft Collins, Colorado </vt:lpstr>
      <vt:lpstr>GW Sugar Company Factory,  Garland, Utah</vt:lpstr>
      <vt:lpstr>How to Model the Factory</vt:lpstr>
      <vt:lpstr>Walthers Sugar Beet Mill (933-3092)</vt:lpstr>
      <vt:lpstr>Beet Factory – N-Scale</vt:lpstr>
      <vt:lpstr>Bergen National Laser</vt:lpstr>
      <vt:lpstr>Walthers Reliable Warehouse &amp; Storage (933-3014)</vt:lpstr>
      <vt:lpstr>Walthers Hardwood Furniture (933-3044)</vt:lpstr>
      <vt:lpstr>Atlas Middlesex Manufacturing (ATL-721)</vt:lpstr>
      <vt:lpstr>Walthers Variety Printing (933-3161)</vt:lpstr>
      <vt:lpstr>Walthers Armstrong Electric Motors (933-3172)</vt:lpstr>
      <vt:lpstr>Life Like Moore &amp; Company Available (Sometimes) Via e-Bay</vt:lpstr>
      <vt:lpstr>Pikestuff Prefab Warehouse (541-4)</vt:lpstr>
      <vt:lpstr>Pikestuff Yard Office (541-16) Potential Boiler House?</vt:lpstr>
      <vt:lpstr>Silos, Stacks &amp; Water Towers</vt:lpstr>
      <vt:lpstr>Vertical Lime Kiln</vt:lpstr>
      <vt:lpstr>High Line Models</vt:lpstr>
      <vt:lpstr>Windsor High Line</vt:lpstr>
      <vt:lpstr>Preliminary View of High Lines</vt:lpstr>
      <vt:lpstr>Early Construction of the High Line</vt:lpstr>
      <vt:lpstr>Flumes and Trestles </vt:lpstr>
      <vt:lpstr>High Line (Left) Ready to Receive</vt:lpstr>
      <vt:lpstr>Water Inlets and Control Valves</vt:lpstr>
      <vt:lpstr>Water In-Flow</vt:lpstr>
      <vt:lpstr>Windsor High Line Loading</vt:lpstr>
      <vt:lpstr>Floating Beets in Flumes to Factory</vt:lpstr>
      <vt:lpstr>Cleaning the Flumes</vt:lpstr>
      <vt:lpstr>George Booth’s Windsor Beet Factory</vt:lpstr>
      <vt:lpstr>Beets Diverted into Factory</vt:lpstr>
      <vt:lpstr>High Line Discharging Beets</vt:lpstr>
      <vt:lpstr>Locomotives</vt:lpstr>
      <vt:lpstr>Products </vt:lpstr>
      <vt:lpstr>Modeling Sugar Beets</vt:lpstr>
      <vt:lpstr>Example: Bulgur Wheat</vt:lpstr>
      <vt:lpstr>Example of Anise Seeds</vt:lpstr>
      <vt:lpstr>Sesame Seeds</vt:lpstr>
      <vt:lpstr>Shipping</vt:lpstr>
      <vt:lpstr>Typical Carload Averages  (35,000 Tons-Per-Year - 1958)</vt:lpstr>
      <vt:lpstr>Source Materials</vt:lpstr>
      <vt:lpstr>Source Materials Continued</vt:lpstr>
      <vt:lpstr>Questions?</vt:lpstr>
      <vt:lpstr>PowerPoint Presentation</vt:lpstr>
      <vt:lpstr>PowerPoint Presentation</vt:lpstr>
      <vt:lpstr>PowerPoint Presentation</vt:lpstr>
      <vt:lpstr>Longmont Factory Post-2010</vt:lpstr>
      <vt:lpstr>Great Western #73</vt:lpstr>
      <vt:lpstr>GE 44-Tonner at Brighton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You Need a Sugar Beet Industry on Your Railroad</dc:title>
  <dc:creator>Eric Zimmerman</dc:creator>
  <cp:lastModifiedBy>Eric Zimmerman</cp:lastModifiedBy>
  <cp:revision>131</cp:revision>
  <cp:lastPrinted>2016-11-19T00:08:34Z</cp:lastPrinted>
  <dcterms:created xsi:type="dcterms:W3CDTF">2016-05-23T23:05:06Z</dcterms:created>
  <dcterms:modified xsi:type="dcterms:W3CDTF">2016-11-19T00:21:18Z</dcterms:modified>
</cp:coreProperties>
</file>